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Inter" panose="020B0502030000000004" pitchFamily="34" charset="0"/>
      <p:regular r:id="rId24"/>
    </p:embeddedFont>
    <p:embeddedFont>
      <p:font typeface="Inter Bold" panose="020B0802030000000004" pitchFamily="34" charset="0"/>
      <p:regular r:id="rId25"/>
      <p:bold r:id="rId26"/>
    </p:embeddedFont>
    <p:embeddedFont>
      <p:font typeface="League Spartan" pitchFamily="2" charset="77"/>
      <p:regular r:id="rId27"/>
      <p:bold r:id="rId28"/>
    </p:embeddedFont>
    <p:embeddedFont>
      <p:font typeface="Open Sans Bold" panose="020B0806030504020204" pitchFamily="34" charset="0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7" autoAdjust="0"/>
    <p:restoredTop sz="94564" autoAdjust="0"/>
  </p:normalViewPr>
  <p:slideViewPr>
    <p:cSldViewPr>
      <p:cViewPr varScale="1">
        <p:scale>
          <a:sx n="81" d="100"/>
          <a:sy n="81" d="100"/>
        </p:scale>
        <p:origin x="224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EC"/>
          </a:p>
        </p:txBody>
      </p:sp>
      <p:grpSp>
        <p:nvGrpSpPr>
          <p:cNvPr id="3" name="Group 3"/>
          <p:cNvGrpSpPr/>
          <p:nvPr/>
        </p:nvGrpSpPr>
        <p:grpSpPr>
          <a:xfrm>
            <a:off x="-19050" y="0"/>
            <a:ext cx="18307050" cy="10287000"/>
            <a:chOff x="0" y="0"/>
            <a:chExt cx="482161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21610" cy="2709333"/>
            </a:xfrm>
            <a:custGeom>
              <a:avLst/>
              <a:gdLst/>
              <a:ahLst/>
              <a:cxnLst/>
              <a:rect l="l" t="t" r="r" b="b"/>
              <a:pathLst>
                <a:path w="4821610" h="2709333">
                  <a:moveTo>
                    <a:pt x="0" y="0"/>
                  </a:moveTo>
                  <a:lnTo>
                    <a:pt x="4821610" y="0"/>
                  </a:lnTo>
                  <a:lnTo>
                    <a:pt x="482161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77647"/>
              </a:srgbClr>
            </a:solidFill>
          </p:spPr>
          <p:txBody>
            <a:bodyPr/>
            <a:lstStyle/>
            <a:p>
              <a:endParaRPr lang="en-EC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2161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4810163"/>
            <a:ext cx="6073106" cy="5476837"/>
          </a:xfrm>
          <a:custGeom>
            <a:avLst/>
            <a:gdLst/>
            <a:ahLst/>
            <a:cxnLst/>
            <a:rect l="l" t="t" r="r" b="b"/>
            <a:pathLst>
              <a:path w="6073106" h="5476837">
                <a:moveTo>
                  <a:pt x="0" y="0"/>
                </a:moveTo>
                <a:lnTo>
                  <a:pt x="6073106" y="0"/>
                </a:lnTo>
                <a:lnTo>
                  <a:pt x="6073106" y="5476837"/>
                </a:lnTo>
                <a:lnTo>
                  <a:pt x="0" y="5476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C"/>
          </a:p>
        </p:txBody>
      </p:sp>
      <p:sp>
        <p:nvSpPr>
          <p:cNvPr id="7" name="Freeform 7"/>
          <p:cNvSpPr/>
          <p:nvPr/>
        </p:nvSpPr>
        <p:spPr>
          <a:xfrm rot="-10800000">
            <a:off x="12214894" y="0"/>
            <a:ext cx="6073106" cy="5476837"/>
          </a:xfrm>
          <a:custGeom>
            <a:avLst/>
            <a:gdLst/>
            <a:ahLst/>
            <a:cxnLst/>
            <a:rect l="l" t="t" r="r" b="b"/>
            <a:pathLst>
              <a:path w="6073106" h="5476837">
                <a:moveTo>
                  <a:pt x="0" y="0"/>
                </a:moveTo>
                <a:lnTo>
                  <a:pt x="6073106" y="0"/>
                </a:lnTo>
                <a:lnTo>
                  <a:pt x="6073106" y="5476837"/>
                </a:lnTo>
                <a:lnTo>
                  <a:pt x="0" y="5476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C"/>
          </a:p>
        </p:txBody>
      </p:sp>
      <p:sp>
        <p:nvSpPr>
          <p:cNvPr id="8" name="TextBox 8"/>
          <p:cNvSpPr txBox="1"/>
          <p:nvPr/>
        </p:nvSpPr>
        <p:spPr>
          <a:xfrm>
            <a:off x="2030125" y="2897642"/>
            <a:ext cx="13599099" cy="3777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28"/>
              </a:lnSpc>
            </a:pPr>
            <a:r>
              <a:rPr lang="en-US" sz="12039" spc="288">
                <a:solidFill>
                  <a:srgbClr val="2B485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PROJECT “TALENT FLOW”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55175" y="7171485"/>
            <a:ext cx="5512267" cy="1011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5"/>
              </a:lnSpc>
            </a:pPr>
            <a:r>
              <a:rPr lang="en-US" sz="2918" spc="172">
                <a:solidFill>
                  <a:srgbClr val="2B485F"/>
                </a:solidFill>
                <a:latin typeface="Inter"/>
                <a:ea typeface="Inter"/>
                <a:cs typeface="Inter"/>
                <a:sym typeface="Inter"/>
              </a:rPr>
              <a:t>RECURSOS HUMANOS / PEOPLE ANALYTICS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085684" y="0"/>
            <a:ext cx="5202316" cy="10453668"/>
            <a:chOff x="0" y="0"/>
            <a:chExt cx="1370157" cy="2753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0157" cy="2753229"/>
            </a:xfrm>
            <a:custGeom>
              <a:avLst/>
              <a:gdLst/>
              <a:ahLst/>
              <a:cxnLst/>
              <a:rect l="l" t="t" r="r" b="b"/>
              <a:pathLst>
                <a:path w="1370157" h="2753229">
                  <a:moveTo>
                    <a:pt x="0" y="0"/>
                  </a:moveTo>
                  <a:lnTo>
                    <a:pt x="1370157" y="0"/>
                  </a:lnTo>
                  <a:lnTo>
                    <a:pt x="1370157" y="2753229"/>
                  </a:lnTo>
                  <a:lnTo>
                    <a:pt x="0" y="2753229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en-EC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70157" cy="28008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89167" y="2841749"/>
            <a:ext cx="8409849" cy="5045909"/>
          </a:xfrm>
          <a:custGeom>
            <a:avLst/>
            <a:gdLst/>
            <a:ahLst/>
            <a:cxnLst/>
            <a:rect l="l" t="t" r="r" b="b"/>
            <a:pathLst>
              <a:path w="8409849" h="5045909">
                <a:moveTo>
                  <a:pt x="0" y="0"/>
                </a:moveTo>
                <a:lnTo>
                  <a:pt x="8409849" y="0"/>
                </a:lnTo>
                <a:lnTo>
                  <a:pt x="8409849" y="5045910"/>
                </a:lnTo>
                <a:lnTo>
                  <a:pt x="0" y="5045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EC"/>
          </a:p>
        </p:txBody>
      </p:sp>
      <p:sp>
        <p:nvSpPr>
          <p:cNvPr id="6" name="Freeform 6"/>
          <p:cNvSpPr/>
          <p:nvPr/>
        </p:nvSpPr>
        <p:spPr>
          <a:xfrm>
            <a:off x="9500709" y="2737327"/>
            <a:ext cx="8583886" cy="5150331"/>
          </a:xfrm>
          <a:custGeom>
            <a:avLst/>
            <a:gdLst/>
            <a:ahLst/>
            <a:cxnLst/>
            <a:rect l="l" t="t" r="r" b="b"/>
            <a:pathLst>
              <a:path w="8583886" h="5150331">
                <a:moveTo>
                  <a:pt x="0" y="0"/>
                </a:moveTo>
                <a:lnTo>
                  <a:pt x="8583886" y="0"/>
                </a:lnTo>
                <a:lnTo>
                  <a:pt x="8583886" y="5150332"/>
                </a:lnTo>
                <a:lnTo>
                  <a:pt x="0" y="51503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EC"/>
          </a:p>
        </p:txBody>
      </p:sp>
      <p:sp>
        <p:nvSpPr>
          <p:cNvPr id="7" name="TextBox 7"/>
          <p:cNvSpPr txBox="1"/>
          <p:nvPr/>
        </p:nvSpPr>
        <p:spPr>
          <a:xfrm>
            <a:off x="489167" y="686042"/>
            <a:ext cx="12400839" cy="1476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56"/>
              </a:lnSpc>
            </a:pPr>
            <a:r>
              <a:rPr lang="en-US" sz="4505" spc="108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3. ¿La antigüedad, las horas extra o los ingresos están asociados a la renuncia?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5813" y="2028005"/>
            <a:ext cx="8456077" cy="5073646"/>
          </a:xfrm>
          <a:custGeom>
            <a:avLst/>
            <a:gdLst/>
            <a:ahLst/>
            <a:cxnLst/>
            <a:rect l="l" t="t" r="r" b="b"/>
            <a:pathLst>
              <a:path w="8456077" h="5073646">
                <a:moveTo>
                  <a:pt x="0" y="0"/>
                </a:moveTo>
                <a:lnTo>
                  <a:pt x="8456077" y="0"/>
                </a:lnTo>
                <a:lnTo>
                  <a:pt x="8456077" y="5073646"/>
                </a:lnTo>
                <a:lnTo>
                  <a:pt x="0" y="50736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EC"/>
          </a:p>
        </p:txBody>
      </p:sp>
      <p:sp>
        <p:nvSpPr>
          <p:cNvPr id="3" name="Freeform 3"/>
          <p:cNvSpPr/>
          <p:nvPr/>
        </p:nvSpPr>
        <p:spPr>
          <a:xfrm>
            <a:off x="9933181" y="1841577"/>
            <a:ext cx="8099846" cy="4859908"/>
          </a:xfrm>
          <a:custGeom>
            <a:avLst/>
            <a:gdLst/>
            <a:ahLst/>
            <a:cxnLst/>
            <a:rect l="l" t="t" r="r" b="b"/>
            <a:pathLst>
              <a:path w="8099846" h="4859908">
                <a:moveTo>
                  <a:pt x="0" y="0"/>
                </a:moveTo>
                <a:lnTo>
                  <a:pt x="8099846" y="0"/>
                </a:lnTo>
                <a:lnTo>
                  <a:pt x="8099846" y="4859907"/>
                </a:lnTo>
                <a:lnTo>
                  <a:pt x="0" y="48599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EC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37785" y="2517483"/>
            <a:ext cx="11588739" cy="6953243"/>
          </a:xfrm>
          <a:custGeom>
            <a:avLst/>
            <a:gdLst/>
            <a:ahLst/>
            <a:cxnLst/>
            <a:rect l="l" t="t" r="r" b="b"/>
            <a:pathLst>
              <a:path w="11588739" h="6953243">
                <a:moveTo>
                  <a:pt x="0" y="0"/>
                </a:moveTo>
                <a:lnTo>
                  <a:pt x="11588739" y="0"/>
                </a:lnTo>
                <a:lnTo>
                  <a:pt x="11588739" y="6953243"/>
                </a:lnTo>
                <a:lnTo>
                  <a:pt x="0" y="69532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EC"/>
          </a:p>
        </p:txBody>
      </p:sp>
      <p:sp>
        <p:nvSpPr>
          <p:cNvPr id="3" name="TextBox 3"/>
          <p:cNvSpPr txBox="1"/>
          <p:nvPr/>
        </p:nvSpPr>
        <p:spPr>
          <a:xfrm>
            <a:off x="489167" y="686042"/>
            <a:ext cx="17485975" cy="2962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56"/>
              </a:lnSpc>
            </a:pPr>
            <a:r>
              <a:rPr lang="en-US" sz="4505" spc="108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Pregunta complementaria: ¿El salario actual está alineado con la permanencia o genera fuga de talento?</a:t>
            </a:r>
          </a:p>
          <a:p>
            <a:pPr algn="l">
              <a:lnSpc>
                <a:spcPts val="5856"/>
              </a:lnSpc>
            </a:pPr>
            <a:endParaRPr lang="en-US" sz="4505" spc="108">
              <a:solidFill>
                <a:srgbClr val="365679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l">
              <a:lnSpc>
                <a:spcPts val="5856"/>
              </a:lnSpc>
            </a:pPr>
            <a:endParaRPr lang="en-US" sz="4505" spc="108">
              <a:solidFill>
                <a:srgbClr val="365679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37785" y="2498992"/>
            <a:ext cx="11588739" cy="6953243"/>
          </a:xfrm>
          <a:custGeom>
            <a:avLst/>
            <a:gdLst/>
            <a:ahLst/>
            <a:cxnLst/>
            <a:rect l="l" t="t" r="r" b="b"/>
            <a:pathLst>
              <a:path w="11588739" h="6953243">
                <a:moveTo>
                  <a:pt x="0" y="0"/>
                </a:moveTo>
                <a:lnTo>
                  <a:pt x="11588739" y="0"/>
                </a:lnTo>
                <a:lnTo>
                  <a:pt x="11588739" y="6953243"/>
                </a:lnTo>
                <a:lnTo>
                  <a:pt x="0" y="69532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EC"/>
          </a:p>
        </p:txBody>
      </p:sp>
      <p:sp>
        <p:nvSpPr>
          <p:cNvPr id="3" name="TextBox 3"/>
          <p:cNvSpPr txBox="1"/>
          <p:nvPr/>
        </p:nvSpPr>
        <p:spPr>
          <a:xfrm>
            <a:off x="489167" y="686042"/>
            <a:ext cx="17485975" cy="2962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56"/>
              </a:lnSpc>
            </a:pPr>
            <a:r>
              <a:rPr lang="en-US" sz="4505" spc="108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Pregunta complementaria: ¿El salario actual está alineado con la permanencia o genera fuga de talento?</a:t>
            </a:r>
          </a:p>
          <a:p>
            <a:pPr algn="l">
              <a:lnSpc>
                <a:spcPts val="5856"/>
              </a:lnSpc>
            </a:pPr>
            <a:endParaRPr lang="en-US" sz="4505" spc="108">
              <a:solidFill>
                <a:srgbClr val="365679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l">
              <a:lnSpc>
                <a:spcPts val="5856"/>
              </a:lnSpc>
            </a:pPr>
            <a:endParaRPr lang="en-US" sz="4505" spc="108">
              <a:solidFill>
                <a:srgbClr val="365679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0710" y="1874447"/>
            <a:ext cx="6142913" cy="1625278"/>
            <a:chOff x="0" y="0"/>
            <a:chExt cx="1617887" cy="4280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17887" cy="428057"/>
            </a:xfrm>
            <a:custGeom>
              <a:avLst/>
              <a:gdLst/>
              <a:ahLst/>
              <a:cxnLst/>
              <a:rect l="l" t="t" r="r" b="b"/>
              <a:pathLst>
                <a:path w="1617887" h="428057">
                  <a:moveTo>
                    <a:pt x="0" y="0"/>
                  </a:moveTo>
                  <a:lnTo>
                    <a:pt x="1617887" y="0"/>
                  </a:lnTo>
                  <a:lnTo>
                    <a:pt x="1617887" y="428057"/>
                  </a:lnTo>
                  <a:lnTo>
                    <a:pt x="0" y="428057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en-EC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617887" cy="4756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70710" y="1122561"/>
            <a:ext cx="4439040" cy="0"/>
          </a:xfrm>
          <a:prstGeom prst="line">
            <a:avLst/>
          </a:prstGeom>
          <a:ln w="85725" cap="flat">
            <a:solidFill>
              <a:srgbClr val="36567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EC"/>
          </a:p>
        </p:txBody>
      </p:sp>
      <p:sp>
        <p:nvSpPr>
          <p:cNvPr id="6" name="Freeform 6"/>
          <p:cNvSpPr/>
          <p:nvPr/>
        </p:nvSpPr>
        <p:spPr>
          <a:xfrm>
            <a:off x="8645333" y="1028700"/>
            <a:ext cx="7981635" cy="4386984"/>
          </a:xfrm>
          <a:custGeom>
            <a:avLst/>
            <a:gdLst/>
            <a:ahLst/>
            <a:cxnLst/>
            <a:rect l="l" t="t" r="r" b="b"/>
            <a:pathLst>
              <a:path w="7981635" h="4386984">
                <a:moveTo>
                  <a:pt x="0" y="0"/>
                </a:moveTo>
                <a:lnTo>
                  <a:pt x="7981635" y="0"/>
                </a:lnTo>
                <a:lnTo>
                  <a:pt x="7981635" y="4386984"/>
                </a:lnTo>
                <a:lnTo>
                  <a:pt x="0" y="438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5" t="-1159" b="-1887"/>
            </a:stretch>
          </a:blipFill>
        </p:spPr>
        <p:txBody>
          <a:bodyPr/>
          <a:lstStyle/>
          <a:p>
            <a:endParaRPr lang="en-EC"/>
          </a:p>
        </p:txBody>
      </p:sp>
      <p:sp>
        <p:nvSpPr>
          <p:cNvPr id="7" name="TextBox 7"/>
          <p:cNvSpPr txBox="1"/>
          <p:nvPr/>
        </p:nvSpPr>
        <p:spPr>
          <a:xfrm>
            <a:off x="1237116" y="80215"/>
            <a:ext cx="10253192" cy="1042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7"/>
              </a:lnSpc>
            </a:pPr>
            <a:r>
              <a:rPr lang="en-US" sz="6421" spc="154">
                <a:solidFill>
                  <a:srgbClr val="2B485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4. Tasa de renuncia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910277"/>
            <a:ext cx="5650992" cy="1589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5" lvl="1" indent="-248288" algn="just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Los empleados que viajan más por trabajo muestran una mayor tendencia a renunciar.</a:t>
            </a:r>
          </a:p>
          <a:p>
            <a:pPr algn="just">
              <a:lnSpc>
                <a:spcPts val="3220"/>
              </a:lnSpc>
            </a:pPr>
            <a:endParaRPr lang="en-US" sz="23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870710" y="6542986"/>
            <a:ext cx="6260268" cy="1713082"/>
            <a:chOff x="0" y="0"/>
            <a:chExt cx="1648795" cy="45118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48795" cy="451182"/>
            </a:xfrm>
            <a:custGeom>
              <a:avLst/>
              <a:gdLst/>
              <a:ahLst/>
              <a:cxnLst/>
              <a:rect l="l" t="t" r="r" b="b"/>
              <a:pathLst>
                <a:path w="1648795" h="451182">
                  <a:moveTo>
                    <a:pt x="0" y="0"/>
                  </a:moveTo>
                  <a:lnTo>
                    <a:pt x="1648795" y="0"/>
                  </a:lnTo>
                  <a:lnTo>
                    <a:pt x="1648795" y="451182"/>
                  </a:lnTo>
                  <a:lnTo>
                    <a:pt x="0" y="451182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en-EC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648795" cy="4988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70710" y="6672521"/>
            <a:ext cx="5978939" cy="1253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3236" lvl="1" indent="-256618" algn="just">
              <a:lnSpc>
                <a:spcPts val="3328"/>
              </a:lnSpc>
              <a:buFont typeface="Arial"/>
              <a:buChar char="•"/>
            </a:pPr>
            <a:r>
              <a:rPr lang="en-US" sz="237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La mayoría de renuncias proviene de Research &amp; Development, seguida por el área de Sales.</a:t>
            </a:r>
          </a:p>
        </p:txBody>
      </p:sp>
      <p:sp>
        <p:nvSpPr>
          <p:cNvPr id="13" name="Freeform 13"/>
          <p:cNvSpPr/>
          <p:nvPr/>
        </p:nvSpPr>
        <p:spPr>
          <a:xfrm>
            <a:off x="8986474" y="5850487"/>
            <a:ext cx="7640494" cy="4293725"/>
          </a:xfrm>
          <a:custGeom>
            <a:avLst/>
            <a:gdLst/>
            <a:ahLst/>
            <a:cxnLst/>
            <a:rect l="l" t="t" r="r" b="b"/>
            <a:pathLst>
              <a:path w="7640494" h="4293725">
                <a:moveTo>
                  <a:pt x="0" y="0"/>
                </a:moveTo>
                <a:lnTo>
                  <a:pt x="7640494" y="0"/>
                </a:lnTo>
                <a:lnTo>
                  <a:pt x="7640494" y="4293725"/>
                </a:lnTo>
                <a:lnTo>
                  <a:pt x="0" y="42937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8" t="-344" b="-382"/>
            </a:stretch>
          </a:blipFill>
        </p:spPr>
        <p:txBody>
          <a:bodyPr/>
          <a:lstStyle/>
          <a:p>
            <a:endParaRPr lang="en-EC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22078" y="2297436"/>
            <a:ext cx="5922481" cy="1465695"/>
            <a:chOff x="0" y="0"/>
            <a:chExt cx="1559830" cy="3860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59830" cy="386027"/>
            </a:xfrm>
            <a:custGeom>
              <a:avLst/>
              <a:gdLst/>
              <a:ahLst/>
              <a:cxnLst/>
              <a:rect l="l" t="t" r="r" b="b"/>
              <a:pathLst>
                <a:path w="1559830" h="386027">
                  <a:moveTo>
                    <a:pt x="0" y="0"/>
                  </a:moveTo>
                  <a:lnTo>
                    <a:pt x="1559830" y="0"/>
                  </a:lnTo>
                  <a:lnTo>
                    <a:pt x="1559830" y="386027"/>
                  </a:lnTo>
                  <a:lnTo>
                    <a:pt x="0" y="386027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en-EC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559830" cy="433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193146" y="1402623"/>
            <a:ext cx="2717244" cy="0"/>
          </a:xfrm>
          <a:prstGeom prst="line">
            <a:avLst/>
          </a:prstGeom>
          <a:ln w="85725" cap="flat">
            <a:solidFill>
              <a:srgbClr val="36567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EC"/>
          </a:p>
        </p:txBody>
      </p:sp>
      <p:sp>
        <p:nvSpPr>
          <p:cNvPr id="6" name="Freeform 6"/>
          <p:cNvSpPr/>
          <p:nvPr/>
        </p:nvSpPr>
        <p:spPr>
          <a:xfrm>
            <a:off x="9144000" y="1359760"/>
            <a:ext cx="7213551" cy="4077225"/>
          </a:xfrm>
          <a:custGeom>
            <a:avLst/>
            <a:gdLst/>
            <a:ahLst/>
            <a:cxnLst/>
            <a:rect l="l" t="t" r="r" b="b"/>
            <a:pathLst>
              <a:path w="7213551" h="4077225">
                <a:moveTo>
                  <a:pt x="0" y="0"/>
                </a:moveTo>
                <a:lnTo>
                  <a:pt x="7213551" y="0"/>
                </a:lnTo>
                <a:lnTo>
                  <a:pt x="7213551" y="4077225"/>
                </a:lnTo>
                <a:lnTo>
                  <a:pt x="0" y="40772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EC"/>
          </a:p>
        </p:txBody>
      </p:sp>
      <p:grpSp>
        <p:nvGrpSpPr>
          <p:cNvPr id="7" name="Group 7"/>
          <p:cNvGrpSpPr/>
          <p:nvPr/>
        </p:nvGrpSpPr>
        <p:grpSpPr>
          <a:xfrm>
            <a:off x="1822078" y="6815911"/>
            <a:ext cx="6109672" cy="1395355"/>
            <a:chOff x="0" y="0"/>
            <a:chExt cx="1609132" cy="36750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09132" cy="367501"/>
            </a:xfrm>
            <a:custGeom>
              <a:avLst/>
              <a:gdLst/>
              <a:ahLst/>
              <a:cxnLst/>
              <a:rect l="l" t="t" r="r" b="b"/>
              <a:pathLst>
                <a:path w="1609132" h="367501">
                  <a:moveTo>
                    <a:pt x="0" y="0"/>
                  </a:moveTo>
                  <a:lnTo>
                    <a:pt x="1609132" y="0"/>
                  </a:lnTo>
                  <a:lnTo>
                    <a:pt x="1609132" y="367501"/>
                  </a:lnTo>
                  <a:lnTo>
                    <a:pt x="0" y="367501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en-EC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609132" cy="4151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61344" lvl="1" indent="-280672" algn="ctr">
                <a:lnSpc>
                  <a:spcPts val="3640"/>
                </a:lnSpc>
                <a:buFont typeface="Arial"/>
                <a:buChar char="•"/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9678069" y="5742033"/>
            <a:ext cx="6679483" cy="3775360"/>
          </a:xfrm>
          <a:custGeom>
            <a:avLst/>
            <a:gdLst/>
            <a:ahLst/>
            <a:cxnLst/>
            <a:rect l="l" t="t" r="r" b="b"/>
            <a:pathLst>
              <a:path w="6679483" h="3775360">
                <a:moveTo>
                  <a:pt x="0" y="0"/>
                </a:moveTo>
                <a:lnTo>
                  <a:pt x="6679482" y="0"/>
                </a:lnTo>
                <a:lnTo>
                  <a:pt x="6679482" y="3775360"/>
                </a:lnTo>
                <a:lnTo>
                  <a:pt x="0" y="37753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EC"/>
          </a:p>
        </p:txBody>
      </p:sp>
      <p:sp>
        <p:nvSpPr>
          <p:cNvPr id="11" name="TextBox 11"/>
          <p:cNvSpPr txBox="1"/>
          <p:nvPr/>
        </p:nvSpPr>
        <p:spPr>
          <a:xfrm>
            <a:off x="1193146" y="273602"/>
            <a:ext cx="11342880" cy="1086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41"/>
              </a:lnSpc>
            </a:pPr>
            <a:r>
              <a:rPr lang="en-US" sz="6723" spc="161">
                <a:solidFill>
                  <a:srgbClr val="2B485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Tasa de renuncia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0053" y="2432395"/>
            <a:ext cx="5922481" cy="1552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5142" lvl="1" indent="-242571" algn="just">
              <a:lnSpc>
                <a:spcPts val="3145"/>
              </a:lnSpc>
              <a:buFont typeface="Arial"/>
              <a:buChar char="•"/>
            </a:pPr>
            <a:r>
              <a:rPr lang="en-US" sz="224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El gráfico muestra que la probabilidad de renuncia varía entre los distintos grupos de edad</a:t>
            </a:r>
          </a:p>
          <a:p>
            <a:pPr algn="just">
              <a:lnSpc>
                <a:spcPts val="3145"/>
              </a:lnSpc>
            </a:pPr>
            <a:endParaRPr lang="en-US" sz="2247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822078" y="6926330"/>
            <a:ext cx="5922481" cy="1162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5142" lvl="1" indent="-242571" algn="just">
              <a:lnSpc>
                <a:spcPts val="3145"/>
              </a:lnSpc>
              <a:buFont typeface="Arial"/>
              <a:buChar char="•"/>
            </a:pPr>
            <a:r>
              <a:rPr lang="en-US" sz="224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 mayor distancia entre el hogar y el trabajo, mayor es la probabilidad de renuncia.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07718" y="3638583"/>
            <a:ext cx="14494902" cy="2962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56"/>
              </a:lnSpc>
            </a:pPr>
            <a:r>
              <a:rPr lang="en-US" sz="4505" spc="108" dirty="0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5 ¿</a:t>
            </a:r>
            <a:r>
              <a:rPr lang="en-US" sz="4505" spc="108" dirty="0" err="1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Podrían</a:t>
            </a:r>
            <a:r>
              <a:rPr lang="en-US" sz="4505" spc="108" dirty="0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4505" spc="108" dirty="0" err="1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identificarse</a:t>
            </a:r>
            <a:r>
              <a:rPr lang="en-US" sz="4505" spc="108" dirty="0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4505" spc="108" dirty="0" err="1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señales</a:t>
            </a:r>
            <a:r>
              <a:rPr lang="en-US" sz="4505" spc="108" dirty="0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4505" spc="108" dirty="0" err="1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tempranas</a:t>
            </a:r>
            <a:r>
              <a:rPr lang="en-US" sz="4505" spc="108" dirty="0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de </a:t>
            </a:r>
            <a:r>
              <a:rPr lang="en-US" sz="4505" spc="108" dirty="0" err="1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deserción</a:t>
            </a:r>
            <a:r>
              <a:rPr lang="en-US" sz="4505" spc="108" dirty="0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?</a:t>
            </a:r>
          </a:p>
          <a:p>
            <a:pPr algn="l">
              <a:lnSpc>
                <a:spcPts val="5856"/>
              </a:lnSpc>
            </a:pPr>
            <a:endParaRPr lang="en-US" sz="4505" spc="108" dirty="0">
              <a:solidFill>
                <a:srgbClr val="365679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l">
              <a:lnSpc>
                <a:spcPts val="5856"/>
              </a:lnSpc>
            </a:pPr>
            <a:endParaRPr lang="en-US" sz="4505" spc="108" dirty="0">
              <a:solidFill>
                <a:srgbClr val="365679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22388" y="2726549"/>
            <a:ext cx="6115200" cy="5565888"/>
          </a:xfrm>
          <a:custGeom>
            <a:avLst/>
            <a:gdLst/>
            <a:ahLst/>
            <a:cxnLst/>
            <a:rect l="l" t="t" r="r" b="b"/>
            <a:pathLst>
              <a:path w="6115200" h="5565888">
                <a:moveTo>
                  <a:pt x="0" y="0"/>
                </a:moveTo>
                <a:lnTo>
                  <a:pt x="6115200" y="0"/>
                </a:lnTo>
                <a:lnTo>
                  <a:pt x="6115200" y="5565888"/>
                </a:lnTo>
                <a:lnTo>
                  <a:pt x="0" y="5565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33" r="-4592" b="-1739"/>
            </a:stretch>
          </a:blipFill>
        </p:spPr>
        <p:txBody>
          <a:bodyPr/>
          <a:lstStyle/>
          <a:p>
            <a:endParaRPr lang="en-EC"/>
          </a:p>
        </p:txBody>
      </p:sp>
      <p:sp>
        <p:nvSpPr>
          <p:cNvPr id="3" name="Freeform 3"/>
          <p:cNvSpPr/>
          <p:nvPr/>
        </p:nvSpPr>
        <p:spPr>
          <a:xfrm>
            <a:off x="4962562" y="3236550"/>
            <a:ext cx="4181438" cy="4925921"/>
          </a:xfrm>
          <a:custGeom>
            <a:avLst/>
            <a:gdLst/>
            <a:ahLst/>
            <a:cxnLst/>
            <a:rect l="l" t="t" r="r" b="b"/>
            <a:pathLst>
              <a:path w="4181438" h="4925921">
                <a:moveTo>
                  <a:pt x="0" y="0"/>
                </a:moveTo>
                <a:lnTo>
                  <a:pt x="4181438" y="0"/>
                </a:lnTo>
                <a:lnTo>
                  <a:pt x="4181438" y="4925921"/>
                </a:lnTo>
                <a:lnTo>
                  <a:pt x="0" y="49259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3577" b="-773"/>
            </a:stretch>
          </a:blipFill>
        </p:spPr>
        <p:txBody>
          <a:bodyPr/>
          <a:lstStyle/>
          <a:p>
            <a:endParaRPr lang="en-EC"/>
          </a:p>
        </p:txBody>
      </p:sp>
      <p:sp>
        <p:nvSpPr>
          <p:cNvPr id="4" name="TextBox 4"/>
          <p:cNvSpPr txBox="1"/>
          <p:nvPr/>
        </p:nvSpPr>
        <p:spPr>
          <a:xfrm>
            <a:off x="3907854" y="783208"/>
            <a:ext cx="11464851" cy="443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1"/>
              </a:lnSpc>
              <a:spcBef>
                <a:spcPct val="0"/>
              </a:spcBef>
            </a:pPr>
            <a:r>
              <a:rPr lang="en-US" sz="2636" b="1">
                <a:solidFill>
                  <a:srgbClr val="2B485F"/>
                </a:solidFill>
                <a:latin typeface="Inter Bold"/>
                <a:ea typeface="Inter Bold"/>
                <a:cs typeface="Inter Bold"/>
                <a:sym typeface="Inter Bold"/>
              </a:rPr>
              <a:t>BOXPLOT para el análisis del tiempo trabajo empleado inactivo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05786" y="1721190"/>
            <a:ext cx="6059817" cy="1325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571" b="1">
                <a:solidFill>
                  <a:srgbClr val="2B485F"/>
                </a:solidFill>
                <a:latin typeface="Inter Bold"/>
                <a:ea typeface="Inter Bold"/>
                <a:cs typeface="Inter Bold"/>
                <a:sym typeface="Inter Bold"/>
              </a:rPr>
              <a:t>Concentración de la salida del empleado va desde el año 1 hasta el año7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50106" y="8295338"/>
            <a:ext cx="6115496" cy="133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1"/>
              </a:lnSpc>
              <a:spcBef>
                <a:spcPct val="0"/>
              </a:spcBef>
            </a:pPr>
            <a:r>
              <a:rPr lang="en-US" sz="2551" b="1">
                <a:solidFill>
                  <a:srgbClr val="2B485F"/>
                </a:solidFill>
                <a:latin typeface="Inter Bold"/>
                <a:ea typeface="Inter Bold"/>
                <a:cs typeface="Inter Bold"/>
                <a:sym typeface="Inter Bold"/>
              </a:rPr>
              <a:t>Salida del personal representa mas del 15% del total de empleados registrado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3371" y="3483628"/>
            <a:ext cx="11301259" cy="3319745"/>
          </a:xfrm>
          <a:custGeom>
            <a:avLst/>
            <a:gdLst/>
            <a:ahLst/>
            <a:cxnLst/>
            <a:rect l="l" t="t" r="r" b="b"/>
            <a:pathLst>
              <a:path w="11301259" h="3319745">
                <a:moveTo>
                  <a:pt x="0" y="0"/>
                </a:moveTo>
                <a:lnTo>
                  <a:pt x="11301258" y="0"/>
                </a:lnTo>
                <a:lnTo>
                  <a:pt x="11301258" y="3319744"/>
                </a:lnTo>
                <a:lnTo>
                  <a:pt x="0" y="33197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EC"/>
          </a:p>
        </p:txBody>
      </p:sp>
      <p:sp>
        <p:nvSpPr>
          <p:cNvPr id="3" name="TextBox 3"/>
          <p:cNvSpPr txBox="1"/>
          <p:nvPr/>
        </p:nvSpPr>
        <p:spPr>
          <a:xfrm>
            <a:off x="3230091" y="4900295"/>
            <a:ext cx="203644" cy="22841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EMPLEADOS QUE SE RETIRO DE LA EMPRESA ANTES DE CUMPLIR EL AÑO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02830" y="647167"/>
            <a:ext cx="1348234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Empleados que se retiro de la empresa antes de cumplir el año</a:t>
            </a:r>
          </a:p>
          <a:p>
            <a:pPr algn="ctr">
              <a:lnSpc>
                <a:spcPts val="4759"/>
              </a:lnSpc>
            </a:pPr>
            <a:endParaRPr lang="en-US" sz="3399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826422" y="1760957"/>
            <a:ext cx="863515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Del universo de datos representa el 10%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17085" y="3151456"/>
            <a:ext cx="8782935" cy="5818694"/>
          </a:xfrm>
          <a:custGeom>
            <a:avLst/>
            <a:gdLst/>
            <a:ahLst/>
            <a:cxnLst/>
            <a:rect l="l" t="t" r="r" b="b"/>
            <a:pathLst>
              <a:path w="8782935" h="5818694">
                <a:moveTo>
                  <a:pt x="0" y="0"/>
                </a:moveTo>
                <a:lnTo>
                  <a:pt x="8782935" y="0"/>
                </a:lnTo>
                <a:lnTo>
                  <a:pt x="8782935" y="5818694"/>
                </a:lnTo>
                <a:lnTo>
                  <a:pt x="0" y="5818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EC"/>
          </a:p>
        </p:txBody>
      </p:sp>
      <p:sp>
        <p:nvSpPr>
          <p:cNvPr id="3" name="TextBox 3"/>
          <p:cNvSpPr txBox="1"/>
          <p:nvPr/>
        </p:nvSpPr>
        <p:spPr>
          <a:xfrm>
            <a:off x="3230091" y="4900295"/>
            <a:ext cx="203644" cy="22841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EMPLEADOS QUE SE RETIRO DE LA EMPRESA ANTES DE CUMPLIR EL AÑO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02830" y="685267"/>
            <a:ext cx="1348234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Empleados que se retiro de la empresa antes de cumplir el año</a:t>
            </a:r>
          </a:p>
          <a:p>
            <a:pPr algn="ctr">
              <a:lnSpc>
                <a:spcPts val="4759"/>
              </a:lnSpc>
            </a:pPr>
            <a:endParaRPr lang="en-US" sz="3399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433735" y="1827632"/>
            <a:ext cx="1060534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Variables representativa del ambiente de trabajo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5946" y="2757679"/>
            <a:ext cx="12275966" cy="7514479"/>
            <a:chOff x="0" y="0"/>
            <a:chExt cx="3233176" cy="19791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33176" cy="1979122"/>
            </a:xfrm>
            <a:custGeom>
              <a:avLst/>
              <a:gdLst/>
              <a:ahLst/>
              <a:cxnLst/>
              <a:rect l="l" t="t" r="r" b="b"/>
              <a:pathLst>
                <a:path w="3233176" h="1979122">
                  <a:moveTo>
                    <a:pt x="0" y="0"/>
                  </a:moveTo>
                  <a:lnTo>
                    <a:pt x="3233176" y="0"/>
                  </a:lnTo>
                  <a:lnTo>
                    <a:pt x="3233176" y="1979122"/>
                  </a:lnTo>
                  <a:lnTo>
                    <a:pt x="0" y="1979122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en-EC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233176" cy="20267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049845" y="0"/>
            <a:ext cx="10247434" cy="10287000"/>
            <a:chOff x="0" y="0"/>
            <a:chExt cx="1190697" cy="11952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90697" cy="1195294"/>
            </a:xfrm>
            <a:custGeom>
              <a:avLst/>
              <a:gdLst/>
              <a:ahLst/>
              <a:cxnLst/>
              <a:rect l="l" t="t" r="r" b="b"/>
              <a:pathLst>
                <a:path w="1190697" h="1195294">
                  <a:moveTo>
                    <a:pt x="203200" y="0"/>
                  </a:moveTo>
                  <a:lnTo>
                    <a:pt x="1190697" y="0"/>
                  </a:lnTo>
                  <a:lnTo>
                    <a:pt x="987497" y="1195294"/>
                  </a:lnTo>
                  <a:lnTo>
                    <a:pt x="0" y="1195294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-34005" r="-34005"/>
              </a:stretch>
            </a:blipFill>
          </p:spPr>
          <p:txBody>
            <a:bodyPr/>
            <a:lstStyle/>
            <a:p>
              <a:endParaRPr lang="en-EC"/>
            </a:p>
          </p:txBody>
        </p:sp>
      </p:grpSp>
      <p:sp>
        <p:nvSpPr>
          <p:cNvPr id="7" name="AutoShape 7"/>
          <p:cNvSpPr/>
          <p:nvPr/>
        </p:nvSpPr>
        <p:spPr>
          <a:xfrm>
            <a:off x="1514870" y="4239822"/>
            <a:ext cx="2050229" cy="0"/>
          </a:xfrm>
          <a:prstGeom prst="line">
            <a:avLst/>
          </a:prstGeom>
          <a:ln w="857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EC"/>
          </a:p>
        </p:txBody>
      </p:sp>
      <p:sp>
        <p:nvSpPr>
          <p:cNvPr id="8" name="Freeform 8"/>
          <p:cNvSpPr/>
          <p:nvPr/>
        </p:nvSpPr>
        <p:spPr>
          <a:xfrm>
            <a:off x="1789763" y="5844187"/>
            <a:ext cx="671584" cy="671584"/>
          </a:xfrm>
          <a:custGeom>
            <a:avLst/>
            <a:gdLst/>
            <a:ahLst/>
            <a:cxnLst/>
            <a:rect l="l" t="t" r="r" b="b"/>
            <a:pathLst>
              <a:path w="671584" h="671584">
                <a:moveTo>
                  <a:pt x="0" y="0"/>
                </a:moveTo>
                <a:lnTo>
                  <a:pt x="671583" y="0"/>
                </a:lnTo>
                <a:lnTo>
                  <a:pt x="671583" y="671584"/>
                </a:lnTo>
                <a:lnTo>
                  <a:pt x="0" y="6715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C"/>
          </a:p>
        </p:txBody>
      </p:sp>
      <p:sp>
        <p:nvSpPr>
          <p:cNvPr id="9" name="Freeform 9"/>
          <p:cNvSpPr/>
          <p:nvPr/>
        </p:nvSpPr>
        <p:spPr>
          <a:xfrm>
            <a:off x="1789763" y="6783616"/>
            <a:ext cx="671584" cy="671584"/>
          </a:xfrm>
          <a:custGeom>
            <a:avLst/>
            <a:gdLst/>
            <a:ahLst/>
            <a:cxnLst/>
            <a:rect l="l" t="t" r="r" b="b"/>
            <a:pathLst>
              <a:path w="671584" h="671584">
                <a:moveTo>
                  <a:pt x="0" y="0"/>
                </a:moveTo>
                <a:lnTo>
                  <a:pt x="671583" y="0"/>
                </a:lnTo>
                <a:lnTo>
                  <a:pt x="671583" y="671583"/>
                </a:lnTo>
                <a:lnTo>
                  <a:pt x="0" y="6715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C"/>
          </a:p>
        </p:txBody>
      </p:sp>
      <p:sp>
        <p:nvSpPr>
          <p:cNvPr id="10" name="Freeform 10"/>
          <p:cNvSpPr/>
          <p:nvPr/>
        </p:nvSpPr>
        <p:spPr>
          <a:xfrm>
            <a:off x="1789763" y="7721899"/>
            <a:ext cx="671584" cy="671584"/>
          </a:xfrm>
          <a:custGeom>
            <a:avLst/>
            <a:gdLst/>
            <a:ahLst/>
            <a:cxnLst/>
            <a:rect l="l" t="t" r="r" b="b"/>
            <a:pathLst>
              <a:path w="671584" h="671584">
                <a:moveTo>
                  <a:pt x="0" y="0"/>
                </a:moveTo>
                <a:lnTo>
                  <a:pt x="671583" y="0"/>
                </a:lnTo>
                <a:lnTo>
                  <a:pt x="671583" y="671584"/>
                </a:lnTo>
                <a:lnTo>
                  <a:pt x="0" y="6715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C"/>
          </a:p>
        </p:txBody>
      </p:sp>
      <p:sp>
        <p:nvSpPr>
          <p:cNvPr id="11" name="Freeform 11"/>
          <p:cNvSpPr/>
          <p:nvPr/>
        </p:nvSpPr>
        <p:spPr>
          <a:xfrm>
            <a:off x="1789763" y="8660183"/>
            <a:ext cx="671584" cy="671584"/>
          </a:xfrm>
          <a:custGeom>
            <a:avLst/>
            <a:gdLst/>
            <a:ahLst/>
            <a:cxnLst/>
            <a:rect l="l" t="t" r="r" b="b"/>
            <a:pathLst>
              <a:path w="671584" h="671584">
                <a:moveTo>
                  <a:pt x="0" y="0"/>
                </a:moveTo>
                <a:lnTo>
                  <a:pt x="671583" y="0"/>
                </a:lnTo>
                <a:lnTo>
                  <a:pt x="671583" y="671583"/>
                </a:lnTo>
                <a:lnTo>
                  <a:pt x="0" y="6715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C"/>
          </a:p>
        </p:txBody>
      </p:sp>
      <p:sp>
        <p:nvSpPr>
          <p:cNvPr id="12" name="Freeform 12"/>
          <p:cNvSpPr/>
          <p:nvPr/>
        </p:nvSpPr>
        <p:spPr>
          <a:xfrm>
            <a:off x="1789763" y="4905903"/>
            <a:ext cx="671584" cy="671584"/>
          </a:xfrm>
          <a:custGeom>
            <a:avLst/>
            <a:gdLst/>
            <a:ahLst/>
            <a:cxnLst/>
            <a:rect l="l" t="t" r="r" b="b"/>
            <a:pathLst>
              <a:path w="671584" h="671584">
                <a:moveTo>
                  <a:pt x="0" y="0"/>
                </a:moveTo>
                <a:lnTo>
                  <a:pt x="671583" y="0"/>
                </a:lnTo>
                <a:lnTo>
                  <a:pt x="671583" y="671584"/>
                </a:lnTo>
                <a:lnTo>
                  <a:pt x="0" y="6715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C"/>
          </a:p>
        </p:txBody>
      </p:sp>
      <p:sp>
        <p:nvSpPr>
          <p:cNvPr id="13" name="TextBox 13"/>
          <p:cNvSpPr txBox="1"/>
          <p:nvPr/>
        </p:nvSpPr>
        <p:spPr>
          <a:xfrm>
            <a:off x="1514870" y="2921393"/>
            <a:ext cx="6573548" cy="1136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90"/>
              </a:lnSpc>
            </a:pPr>
            <a:r>
              <a:rPr lang="en-US" sz="7069" spc="16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Grupo 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68106" y="6842929"/>
            <a:ext cx="4716357" cy="440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1"/>
              </a:lnSpc>
            </a:pPr>
            <a:r>
              <a:rPr lang="en-US" sz="255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Murillo Loor Raúl Abraham.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768106" y="5931392"/>
            <a:ext cx="5538231" cy="440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1"/>
              </a:lnSpc>
            </a:pPr>
            <a:r>
              <a:rPr lang="en-US" sz="255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Morales Lucas José Daniel.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768106" y="7759203"/>
            <a:ext cx="5266890" cy="440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1"/>
              </a:lnSpc>
            </a:pPr>
            <a:r>
              <a:rPr lang="en-US" sz="255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Quimí De La A Hermes Máximo.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768106" y="8675476"/>
            <a:ext cx="6487485" cy="440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1"/>
              </a:lnSpc>
            </a:pPr>
            <a:r>
              <a:rPr lang="en-US" sz="255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Reyes Flores Carla Pamela.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768106" y="4993109"/>
            <a:ext cx="5538231" cy="440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1"/>
              </a:lnSpc>
            </a:pPr>
            <a:r>
              <a:rPr lang="en-US" sz="255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Escobar Arana Dario Felipe.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52621" y="3190875"/>
            <a:ext cx="11301259" cy="3616403"/>
          </a:xfrm>
          <a:custGeom>
            <a:avLst/>
            <a:gdLst/>
            <a:ahLst/>
            <a:cxnLst/>
            <a:rect l="l" t="t" r="r" b="b"/>
            <a:pathLst>
              <a:path w="11301259" h="3616403">
                <a:moveTo>
                  <a:pt x="0" y="0"/>
                </a:moveTo>
                <a:lnTo>
                  <a:pt x="11301259" y="0"/>
                </a:lnTo>
                <a:lnTo>
                  <a:pt x="11301259" y="3616403"/>
                </a:lnTo>
                <a:lnTo>
                  <a:pt x="0" y="36164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EC"/>
          </a:p>
        </p:txBody>
      </p:sp>
      <p:sp>
        <p:nvSpPr>
          <p:cNvPr id="3" name="TextBox 3"/>
          <p:cNvSpPr txBox="1"/>
          <p:nvPr/>
        </p:nvSpPr>
        <p:spPr>
          <a:xfrm>
            <a:off x="3230091" y="4900295"/>
            <a:ext cx="203644" cy="22841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EMPLEADOS QUE SE RETIRO DE LA EMPRESA ANTES DE CUMPLIR EL AÑO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62671" y="685267"/>
            <a:ext cx="14362658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Empleados que se retiro de la empresa al cumplir el año de trabajo</a:t>
            </a:r>
          </a:p>
          <a:p>
            <a:pPr algn="ctr">
              <a:lnSpc>
                <a:spcPts val="4759"/>
              </a:lnSpc>
            </a:pPr>
            <a:endParaRPr lang="en-US" sz="3399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653957" y="7211470"/>
            <a:ext cx="1060534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Variables representativa del ambiente de trabajo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85180" y="3124200"/>
            <a:ext cx="4457014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Selección de la data en base a una columnas de rango establecido segun el año que estuvo trabajando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13217" y="2038573"/>
            <a:ext cx="8782935" cy="5818694"/>
          </a:xfrm>
          <a:custGeom>
            <a:avLst/>
            <a:gdLst/>
            <a:ahLst/>
            <a:cxnLst/>
            <a:rect l="l" t="t" r="r" b="b"/>
            <a:pathLst>
              <a:path w="8782935" h="5818694">
                <a:moveTo>
                  <a:pt x="0" y="0"/>
                </a:moveTo>
                <a:lnTo>
                  <a:pt x="8782935" y="0"/>
                </a:lnTo>
                <a:lnTo>
                  <a:pt x="8782935" y="5818694"/>
                </a:lnTo>
                <a:lnTo>
                  <a:pt x="0" y="5818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EC"/>
          </a:p>
        </p:txBody>
      </p:sp>
      <p:sp>
        <p:nvSpPr>
          <p:cNvPr id="3" name="TextBox 3"/>
          <p:cNvSpPr txBox="1"/>
          <p:nvPr/>
        </p:nvSpPr>
        <p:spPr>
          <a:xfrm>
            <a:off x="3230091" y="4900295"/>
            <a:ext cx="203644" cy="22841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EMPLEADOS QUE SE RETIRO DE LA EMPRESA ANTES DE CUMPLIR EL AÑO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62671" y="685267"/>
            <a:ext cx="14362658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Empleados que se retiro de la empresa al cumplir el año de trabajo</a:t>
            </a:r>
          </a:p>
          <a:p>
            <a:pPr algn="ctr">
              <a:lnSpc>
                <a:spcPts val="4759"/>
              </a:lnSpc>
            </a:pPr>
            <a:endParaRPr lang="en-US" sz="3399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074657" y="8357647"/>
            <a:ext cx="1060534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Variables representativa del ambiente de trabajo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CF2F5E-8AF9-B5C7-9A15-91945654C22E}"/>
              </a:ext>
            </a:extLst>
          </p:cNvPr>
          <p:cNvSpPr txBox="1"/>
          <p:nvPr/>
        </p:nvSpPr>
        <p:spPr>
          <a:xfrm>
            <a:off x="1295400" y="2016411"/>
            <a:ext cx="7772400" cy="6691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La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rotación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está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fuertemente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asociada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a: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Edad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joven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y baja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antigüedad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Ingresos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mensuales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bajos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Mayor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distancia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al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lugar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trabajo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Frecuencia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alta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viajes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y horas extra.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Niveles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bajos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satisfacción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involucramiento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La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deserción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concentra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ciertos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departamentos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y cargos, lo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que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permite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focalizar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las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estrategias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retención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EC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F488CA-512A-4EB6-7378-46CA78B01624}"/>
              </a:ext>
            </a:extLst>
          </p:cNvPr>
          <p:cNvSpPr txBox="1"/>
          <p:nvPr/>
        </p:nvSpPr>
        <p:spPr>
          <a:xfrm>
            <a:off x="1295400" y="1016987"/>
            <a:ext cx="9144000" cy="848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5856"/>
              </a:lnSpc>
            </a:pPr>
            <a:r>
              <a:rPr lang="en-US" sz="4400" spc="108" dirty="0" err="1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Conclusiones</a:t>
            </a:r>
            <a:endParaRPr lang="en-US" sz="4400" spc="108" dirty="0">
              <a:solidFill>
                <a:srgbClr val="365679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61048AE-7AE2-3D37-C445-4E5FA0F883A1}"/>
              </a:ext>
            </a:extLst>
          </p:cNvPr>
          <p:cNvSpPr txBox="1">
            <a:spLocks/>
          </p:cNvSpPr>
          <p:nvPr/>
        </p:nvSpPr>
        <p:spPr>
          <a:xfrm>
            <a:off x="9372600" y="21717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defRPr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Revisar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política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salarial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especialmente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rangos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bajos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y roles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críticos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defTabSz="457200">
              <a:defRPr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Diseñar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programas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onboarding 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acompañamiento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durante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primer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año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defTabSz="457200">
              <a:defRPr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Implementar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iniciativas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bienestar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balance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vida-trabajo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flexibilidad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viajes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distancia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horarios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defTabSz="457200">
              <a:defRPr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Fortalecer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liderazgo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directo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y la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comunicación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jefes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área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defTabSz="457200">
              <a:defRPr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Utilizar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dashboards 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modelos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People Analytics para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monitorear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riesgos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rotación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tiempo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real.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AE6131-AEB0-D78E-42E5-170BFC665D43}"/>
              </a:ext>
            </a:extLst>
          </p:cNvPr>
          <p:cNvSpPr txBox="1"/>
          <p:nvPr/>
        </p:nvSpPr>
        <p:spPr>
          <a:xfrm>
            <a:off x="9601200" y="1016987"/>
            <a:ext cx="9144000" cy="848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5856"/>
              </a:lnSpc>
            </a:pPr>
            <a:r>
              <a:rPr lang="en-US" sz="4400" spc="108" dirty="0" err="1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Recomendaciones</a:t>
            </a:r>
            <a:endParaRPr lang="en-US" sz="4400" spc="108" dirty="0">
              <a:solidFill>
                <a:srgbClr val="365679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  <p:extLst>
      <p:ext uri="{BB962C8B-B14F-4D97-AF65-F5344CB8AC3E}">
        <p14:creationId xmlns:p14="http://schemas.microsoft.com/office/powerpoint/2010/main" val="4080990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634749" cy="10453668"/>
            <a:chOff x="0" y="0"/>
            <a:chExt cx="957300" cy="2753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57300" cy="2753229"/>
            </a:xfrm>
            <a:custGeom>
              <a:avLst/>
              <a:gdLst/>
              <a:ahLst/>
              <a:cxnLst/>
              <a:rect l="l" t="t" r="r" b="b"/>
              <a:pathLst>
                <a:path w="957300" h="2753229">
                  <a:moveTo>
                    <a:pt x="0" y="0"/>
                  </a:moveTo>
                  <a:lnTo>
                    <a:pt x="957300" y="0"/>
                  </a:lnTo>
                  <a:lnTo>
                    <a:pt x="957300" y="2753229"/>
                  </a:lnTo>
                  <a:lnTo>
                    <a:pt x="0" y="2753229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en-EC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957300" cy="28008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28178" y="1252389"/>
            <a:ext cx="7094998" cy="7802551"/>
            <a:chOff x="0" y="0"/>
            <a:chExt cx="812800" cy="89385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93857"/>
            </a:xfrm>
            <a:custGeom>
              <a:avLst/>
              <a:gdLst/>
              <a:ahLst/>
              <a:cxnLst/>
              <a:rect l="l" t="t" r="r" b="b"/>
              <a:pathLst>
                <a:path w="812800" h="893857">
                  <a:moveTo>
                    <a:pt x="25097" y="0"/>
                  </a:moveTo>
                  <a:lnTo>
                    <a:pt x="787703" y="0"/>
                  </a:lnTo>
                  <a:cubicBezTo>
                    <a:pt x="801564" y="0"/>
                    <a:pt x="812800" y="11236"/>
                    <a:pt x="812800" y="25097"/>
                  </a:cubicBezTo>
                  <a:lnTo>
                    <a:pt x="812800" y="868760"/>
                  </a:lnTo>
                  <a:cubicBezTo>
                    <a:pt x="812800" y="882621"/>
                    <a:pt x="801564" y="893857"/>
                    <a:pt x="787703" y="893857"/>
                  </a:cubicBezTo>
                  <a:lnTo>
                    <a:pt x="25097" y="893857"/>
                  </a:lnTo>
                  <a:cubicBezTo>
                    <a:pt x="11236" y="893857"/>
                    <a:pt x="0" y="882621"/>
                    <a:pt x="0" y="868760"/>
                  </a:cubicBezTo>
                  <a:lnTo>
                    <a:pt x="0" y="25097"/>
                  </a:lnTo>
                  <a:cubicBezTo>
                    <a:pt x="0" y="11236"/>
                    <a:pt x="11236" y="0"/>
                    <a:pt x="25097" y="0"/>
                  </a:cubicBezTo>
                  <a:close/>
                </a:path>
              </a:pathLst>
            </a:custGeom>
            <a:blipFill>
              <a:blip r:embed="rId2"/>
              <a:stretch>
                <a:fillRect l="-32479" r="-32479"/>
              </a:stretch>
            </a:blipFill>
          </p:spPr>
          <p:txBody>
            <a:bodyPr/>
            <a:lstStyle/>
            <a:p>
              <a:endParaRPr lang="en-EC"/>
            </a:p>
          </p:txBody>
        </p:sp>
      </p:grpSp>
      <p:sp>
        <p:nvSpPr>
          <p:cNvPr id="7" name="AutoShape 7"/>
          <p:cNvSpPr/>
          <p:nvPr/>
        </p:nvSpPr>
        <p:spPr>
          <a:xfrm flipV="1">
            <a:off x="9934970" y="2136626"/>
            <a:ext cx="5550711" cy="0"/>
          </a:xfrm>
          <a:prstGeom prst="line">
            <a:avLst/>
          </a:prstGeom>
          <a:ln w="85725" cap="flat">
            <a:solidFill>
              <a:srgbClr val="36567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EC"/>
          </a:p>
        </p:txBody>
      </p:sp>
      <p:grpSp>
        <p:nvGrpSpPr>
          <p:cNvPr id="8" name="Group 8"/>
          <p:cNvGrpSpPr/>
          <p:nvPr/>
        </p:nvGrpSpPr>
        <p:grpSpPr>
          <a:xfrm rot="9902075">
            <a:off x="16254219" y="-861230"/>
            <a:ext cx="3620223" cy="3167695"/>
            <a:chOff x="0" y="0"/>
            <a:chExt cx="812800" cy="711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65679"/>
            </a:solidFill>
          </p:spPr>
          <p:txBody>
            <a:bodyPr/>
            <a:lstStyle/>
            <a:p>
              <a:endParaRPr lang="en-EC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040007" y="2672555"/>
            <a:ext cx="9577061" cy="6382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4" lvl="1" indent="-280672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2B485F"/>
                </a:solidFill>
                <a:latin typeface="Inter"/>
                <a:ea typeface="Inter"/>
                <a:cs typeface="Inter"/>
                <a:sym typeface="Inter"/>
              </a:rPr>
              <a:t>DATASET DE 1470 EMPLEADOS CON 35 VARIABLES RELACIONADAS CON DATOS DEMOGRÁFICOS, EDUCATIVOS, SALARIALES Y LABORALES.</a:t>
            </a:r>
          </a:p>
          <a:p>
            <a:pPr algn="l">
              <a:lnSpc>
                <a:spcPts val="3640"/>
              </a:lnSpc>
            </a:pPr>
            <a:endParaRPr lang="en-US" sz="2600">
              <a:solidFill>
                <a:srgbClr val="2B485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561344" lvl="1" indent="-280672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2B485F"/>
                </a:solidFill>
                <a:latin typeface="Inter"/>
                <a:ea typeface="Inter"/>
                <a:cs typeface="Inter"/>
                <a:sym typeface="Inter"/>
              </a:rPr>
              <a:t>ENFOCADO EN ANALIZAR FACTORES QUE INFLUYEN EN LA ROTACIÓN LABORAL (ATTRITION).</a:t>
            </a:r>
          </a:p>
          <a:p>
            <a:pPr algn="l">
              <a:lnSpc>
                <a:spcPts val="3640"/>
              </a:lnSpc>
            </a:pPr>
            <a:endParaRPr lang="en-US" sz="2600">
              <a:solidFill>
                <a:srgbClr val="2B485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561344" lvl="1" indent="-280672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2B485F"/>
                </a:solidFill>
                <a:latin typeface="Inter"/>
                <a:ea typeface="Inter"/>
                <a:cs typeface="Inter"/>
                <a:sym typeface="Inter"/>
              </a:rPr>
              <a:t>INCLUYE INFORMACIÓN CLAVE COMO EDAD, INGRESOS, SATISFACCIÓN LABORAL, ANTIGÜEDAD, CARGO, DEPARTAMENTO Y TURNOS EXTRA.</a:t>
            </a:r>
          </a:p>
          <a:p>
            <a:pPr algn="l">
              <a:lnSpc>
                <a:spcPts val="3640"/>
              </a:lnSpc>
            </a:pPr>
            <a:endParaRPr lang="en-US" sz="2600">
              <a:solidFill>
                <a:srgbClr val="2B485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561344" lvl="1" indent="-280672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2B485F"/>
                </a:solidFill>
                <a:latin typeface="Inter"/>
                <a:ea typeface="Inter"/>
                <a:cs typeface="Inter"/>
                <a:sym typeface="Inter"/>
              </a:rPr>
              <a:t>PERTENECE AL ÁMBITO DE PEOPLE ANALYTICS, ÚTIL PARA ENTENDER PATRONES DE PERMANENCIA Y DISEÑAR ESTRATEGIAS DE RETENCIÓN.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78888" y="311001"/>
            <a:ext cx="7027721" cy="182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endParaRPr/>
          </a:p>
          <a:p>
            <a:pPr algn="ctr">
              <a:lnSpc>
                <a:spcPts val="4899"/>
              </a:lnSpc>
            </a:pPr>
            <a:endParaRPr/>
          </a:p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2B485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INTRODUCCIÓN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653251" y="0"/>
            <a:ext cx="3634749" cy="10453668"/>
            <a:chOff x="0" y="0"/>
            <a:chExt cx="957300" cy="2753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57300" cy="2753229"/>
            </a:xfrm>
            <a:custGeom>
              <a:avLst/>
              <a:gdLst/>
              <a:ahLst/>
              <a:cxnLst/>
              <a:rect l="l" t="t" r="r" b="b"/>
              <a:pathLst>
                <a:path w="957300" h="2753229">
                  <a:moveTo>
                    <a:pt x="0" y="0"/>
                  </a:moveTo>
                  <a:lnTo>
                    <a:pt x="957300" y="0"/>
                  </a:lnTo>
                  <a:lnTo>
                    <a:pt x="957300" y="2753229"/>
                  </a:lnTo>
                  <a:lnTo>
                    <a:pt x="0" y="2753229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en-EC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957300" cy="28008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164302" y="1028700"/>
            <a:ext cx="7094998" cy="8229600"/>
            <a:chOff x="0" y="0"/>
            <a:chExt cx="812800" cy="9427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942780"/>
            </a:xfrm>
            <a:custGeom>
              <a:avLst/>
              <a:gdLst/>
              <a:ahLst/>
              <a:cxnLst/>
              <a:rect l="l" t="t" r="r" b="b"/>
              <a:pathLst>
                <a:path w="812800" h="942780">
                  <a:moveTo>
                    <a:pt x="25097" y="0"/>
                  </a:moveTo>
                  <a:lnTo>
                    <a:pt x="787703" y="0"/>
                  </a:lnTo>
                  <a:cubicBezTo>
                    <a:pt x="801564" y="0"/>
                    <a:pt x="812800" y="11236"/>
                    <a:pt x="812800" y="25097"/>
                  </a:cubicBezTo>
                  <a:lnTo>
                    <a:pt x="812800" y="917682"/>
                  </a:lnTo>
                  <a:cubicBezTo>
                    <a:pt x="812800" y="931543"/>
                    <a:pt x="801564" y="942780"/>
                    <a:pt x="787703" y="942780"/>
                  </a:cubicBezTo>
                  <a:lnTo>
                    <a:pt x="25097" y="942780"/>
                  </a:lnTo>
                  <a:cubicBezTo>
                    <a:pt x="11236" y="942780"/>
                    <a:pt x="0" y="931543"/>
                    <a:pt x="0" y="917682"/>
                  </a:cubicBezTo>
                  <a:lnTo>
                    <a:pt x="0" y="25097"/>
                  </a:lnTo>
                  <a:cubicBezTo>
                    <a:pt x="0" y="11236"/>
                    <a:pt x="11236" y="0"/>
                    <a:pt x="25097" y="0"/>
                  </a:cubicBezTo>
                  <a:close/>
                </a:path>
              </a:pathLst>
            </a:custGeom>
            <a:blipFill>
              <a:blip r:embed="rId2"/>
              <a:stretch>
                <a:fillRect t="-14700" b="-14700"/>
              </a:stretch>
            </a:blipFill>
          </p:spPr>
          <p:txBody>
            <a:bodyPr/>
            <a:lstStyle/>
            <a:p>
              <a:endParaRPr lang="en-EC"/>
            </a:p>
          </p:txBody>
        </p:sp>
      </p:grpSp>
      <p:grpSp>
        <p:nvGrpSpPr>
          <p:cNvPr id="7" name="Group 7"/>
          <p:cNvGrpSpPr/>
          <p:nvPr/>
        </p:nvGrpSpPr>
        <p:grpSpPr>
          <a:xfrm rot="-9903060">
            <a:off x="-1810112" y="-555148"/>
            <a:ext cx="3620223" cy="3167695"/>
            <a:chOff x="0" y="0"/>
            <a:chExt cx="812800" cy="711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65679"/>
            </a:solidFill>
          </p:spPr>
          <p:txBody>
            <a:bodyPr/>
            <a:lstStyle/>
            <a:p>
              <a:endParaRPr lang="en-EC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81074" y="2682080"/>
            <a:ext cx="9577061" cy="7011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6" lvl="1" indent="-237493" algn="l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2B485F"/>
                </a:solidFill>
                <a:latin typeface="Inter"/>
                <a:ea typeface="Inter"/>
                <a:cs typeface="Inter"/>
                <a:sym typeface="Inter"/>
              </a:rPr>
              <a:t>CALIDAD DEL DATASET:</a:t>
            </a:r>
          </a:p>
          <a:p>
            <a:pPr marL="949972" lvl="2" indent="-316657" algn="l">
              <a:lnSpc>
                <a:spcPts val="3080"/>
              </a:lnSpc>
              <a:buFont typeface="Arial"/>
              <a:buChar char="⚬"/>
            </a:pPr>
            <a:r>
              <a:rPr lang="en-US" sz="2200">
                <a:solidFill>
                  <a:srgbClr val="2B485F"/>
                </a:solidFill>
                <a:latin typeface="Inter"/>
                <a:ea typeface="Inter"/>
                <a:cs typeface="Inter"/>
                <a:sym typeface="Inter"/>
              </a:rPr>
              <a:t>SIN DUPLICADOS</a:t>
            </a:r>
          </a:p>
          <a:p>
            <a:pPr marL="949972" lvl="2" indent="-316657" algn="l">
              <a:lnSpc>
                <a:spcPts val="3080"/>
              </a:lnSpc>
              <a:buFont typeface="Arial"/>
              <a:buChar char="⚬"/>
            </a:pPr>
            <a:r>
              <a:rPr lang="en-US" sz="2200">
                <a:solidFill>
                  <a:srgbClr val="2B485F"/>
                </a:solidFill>
                <a:latin typeface="Inter"/>
                <a:ea typeface="Inter"/>
                <a:cs typeface="Inter"/>
                <a:sym typeface="Inter"/>
              </a:rPr>
              <a:t>SOLO UNA COLUMNA CON NULOS (“OVERTIME”), IMPUTADOS POR LA MODA</a:t>
            </a:r>
          </a:p>
          <a:p>
            <a:pPr marL="949972" lvl="2" indent="-316657" algn="l">
              <a:lnSpc>
                <a:spcPts val="3080"/>
              </a:lnSpc>
              <a:buFont typeface="Arial"/>
              <a:buChar char="⚬"/>
            </a:pPr>
            <a:r>
              <a:rPr lang="en-US" sz="2200">
                <a:solidFill>
                  <a:srgbClr val="2B485F"/>
                </a:solidFill>
                <a:latin typeface="Inter"/>
                <a:ea typeface="Inter"/>
                <a:cs typeface="Inter"/>
                <a:sym typeface="Inter"/>
              </a:rPr>
              <a:t>OUTLIERS PRESENTES EN “MONTHLYINCOME” Y “DISTANCEFROMHOME”, CORRESPONDIENTES A VARIACIONES REALES</a:t>
            </a:r>
          </a:p>
          <a:p>
            <a:pPr marL="949972" lvl="2" indent="-316657" algn="l">
              <a:lnSpc>
                <a:spcPts val="3080"/>
              </a:lnSpc>
              <a:buFont typeface="Arial"/>
              <a:buChar char="⚬"/>
            </a:pPr>
            <a:endParaRPr lang="en-US" sz="2200">
              <a:solidFill>
                <a:srgbClr val="2B485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74986" lvl="1" indent="-237493" algn="l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2B485F"/>
                </a:solidFill>
                <a:latin typeface="Inter"/>
                <a:ea typeface="Inter"/>
                <a:cs typeface="Inter"/>
                <a:sym typeface="Inter"/>
              </a:rPr>
              <a:t>VARIABLES PRINCIPALES PRESENTES:</a:t>
            </a:r>
          </a:p>
          <a:p>
            <a:pPr marL="949972" lvl="2" indent="-316657" algn="l">
              <a:lnSpc>
                <a:spcPts val="3080"/>
              </a:lnSpc>
              <a:buFont typeface="Arial"/>
              <a:buChar char="⚬"/>
            </a:pPr>
            <a:r>
              <a:rPr lang="en-US" sz="2200">
                <a:solidFill>
                  <a:srgbClr val="2B485F"/>
                </a:solidFill>
                <a:latin typeface="Inter"/>
                <a:ea typeface="Inter"/>
                <a:cs typeface="Inter"/>
                <a:sym typeface="Inter"/>
              </a:rPr>
              <a:t>DEMOGRÁFICAS: AGE, GENDER, MARITALSTATUS</a:t>
            </a:r>
          </a:p>
          <a:p>
            <a:pPr marL="949972" lvl="2" indent="-316657" algn="l">
              <a:lnSpc>
                <a:spcPts val="3080"/>
              </a:lnSpc>
              <a:buFont typeface="Arial"/>
              <a:buChar char="⚬"/>
            </a:pPr>
            <a:r>
              <a:rPr lang="en-US" sz="2200">
                <a:solidFill>
                  <a:srgbClr val="2B485F"/>
                </a:solidFill>
                <a:latin typeface="Inter"/>
                <a:ea typeface="Inter"/>
                <a:cs typeface="Inter"/>
                <a:sym typeface="Inter"/>
              </a:rPr>
              <a:t>EDUCACIÓN: EDUCATION, EDUCATIONFIELD</a:t>
            </a:r>
          </a:p>
          <a:p>
            <a:pPr marL="949972" lvl="2" indent="-316657" algn="l">
              <a:lnSpc>
                <a:spcPts val="3080"/>
              </a:lnSpc>
              <a:buFont typeface="Arial"/>
              <a:buChar char="⚬"/>
            </a:pPr>
            <a:r>
              <a:rPr lang="en-US" sz="2200">
                <a:solidFill>
                  <a:srgbClr val="2B485F"/>
                </a:solidFill>
                <a:latin typeface="Inter"/>
                <a:ea typeface="Inter"/>
                <a:cs typeface="Inter"/>
                <a:sym typeface="Inter"/>
              </a:rPr>
              <a:t>LABORALES: JOBROLE, DEPARTMENT, JOBLEVEL, YEARSATCOMPANY</a:t>
            </a:r>
          </a:p>
          <a:p>
            <a:pPr marL="949972" lvl="2" indent="-316657" algn="l">
              <a:lnSpc>
                <a:spcPts val="3080"/>
              </a:lnSpc>
              <a:buFont typeface="Arial"/>
              <a:buChar char="⚬"/>
            </a:pPr>
            <a:r>
              <a:rPr lang="en-US" sz="2200">
                <a:solidFill>
                  <a:srgbClr val="2B485F"/>
                </a:solidFill>
                <a:latin typeface="Inter"/>
                <a:ea typeface="Inter"/>
                <a:cs typeface="Inter"/>
                <a:sym typeface="Inter"/>
              </a:rPr>
              <a:t>COMPENSACIÓN: MONTHLYINCOME, PERCENTSALARYHIKE</a:t>
            </a:r>
          </a:p>
          <a:p>
            <a:pPr marL="949972" lvl="2" indent="-316657" algn="l">
              <a:lnSpc>
                <a:spcPts val="3080"/>
              </a:lnSpc>
              <a:buFont typeface="Arial"/>
              <a:buChar char="⚬"/>
            </a:pPr>
            <a:r>
              <a:rPr lang="en-US" sz="2200">
                <a:solidFill>
                  <a:srgbClr val="2B485F"/>
                </a:solidFill>
                <a:latin typeface="Inter"/>
                <a:ea typeface="Inter"/>
                <a:cs typeface="Inter"/>
                <a:sym typeface="Inter"/>
              </a:rPr>
              <a:t>SATISFACCIÓN: JOBSATISFACTION, ENVIRONMENTSATISFACTION</a:t>
            </a:r>
          </a:p>
          <a:p>
            <a:pPr marL="949972" lvl="2" indent="-316657" algn="l">
              <a:lnSpc>
                <a:spcPts val="3080"/>
              </a:lnSpc>
              <a:buFont typeface="Arial"/>
              <a:buChar char="⚬"/>
            </a:pPr>
            <a:r>
              <a:rPr lang="en-US" sz="2200">
                <a:solidFill>
                  <a:srgbClr val="2B485F"/>
                </a:solidFill>
                <a:latin typeface="Inter"/>
                <a:ea typeface="Inter"/>
                <a:cs typeface="Inter"/>
                <a:sym typeface="Inter"/>
              </a:rPr>
              <a:t>VARIABLE OBJETIVO: ATTRITION (ROTACIÓN: YES/NO)</a:t>
            </a:r>
          </a:p>
          <a:p>
            <a:pPr algn="l">
              <a:lnSpc>
                <a:spcPts val="3080"/>
              </a:lnSpc>
            </a:pPr>
            <a:endParaRPr lang="en-US" sz="2200">
              <a:solidFill>
                <a:srgbClr val="2B48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43901" y="1389855"/>
            <a:ext cx="7027721" cy="120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2B485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RESUMEN DE LOS DATOS RELEVANTES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634749" cy="10453668"/>
            <a:chOff x="0" y="0"/>
            <a:chExt cx="957300" cy="2753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57300" cy="2753229"/>
            </a:xfrm>
            <a:custGeom>
              <a:avLst/>
              <a:gdLst/>
              <a:ahLst/>
              <a:cxnLst/>
              <a:rect l="l" t="t" r="r" b="b"/>
              <a:pathLst>
                <a:path w="957300" h="2753229">
                  <a:moveTo>
                    <a:pt x="0" y="0"/>
                  </a:moveTo>
                  <a:lnTo>
                    <a:pt x="957300" y="0"/>
                  </a:lnTo>
                  <a:lnTo>
                    <a:pt x="957300" y="2753229"/>
                  </a:lnTo>
                  <a:lnTo>
                    <a:pt x="0" y="2753229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en-EC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957300" cy="28008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596001"/>
            <a:ext cx="7094998" cy="709499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25097" y="0"/>
                  </a:moveTo>
                  <a:lnTo>
                    <a:pt x="787703" y="0"/>
                  </a:lnTo>
                  <a:cubicBezTo>
                    <a:pt x="801564" y="0"/>
                    <a:pt x="812800" y="11236"/>
                    <a:pt x="812800" y="25097"/>
                  </a:cubicBezTo>
                  <a:lnTo>
                    <a:pt x="812800" y="787703"/>
                  </a:lnTo>
                  <a:cubicBezTo>
                    <a:pt x="812800" y="801564"/>
                    <a:pt x="801564" y="812800"/>
                    <a:pt x="787703" y="812800"/>
                  </a:cubicBezTo>
                  <a:lnTo>
                    <a:pt x="25097" y="812800"/>
                  </a:lnTo>
                  <a:cubicBezTo>
                    <a:pt x="11236" y="812800"/>
                    <a:pt x="0" y="801564"/>
                    <a:pt x="0" y="787703"/>
                  </a:cubicBezTo>
                  <a:lnTo>
                    <a:pt x="0" y="25097"/>
                  </a:lnTo>
                  <a:cubicBezTo>
                    <a:pt x="0" y="11236"/>
                    <a:pt x="11236" y="0"/>
                    <a:pt x="25097" y="0"/>
                  </a:cubicBezTo>
                  <a:close/>
                </a:path>
              </a:pathLst>
            </a:custGeom>
            <a:blipFill>
              <a:blip r:embed="rId2"/>
              <a:stretch>
                <a:fillRect l="-25000" r="-25000"/>
              </a:stretch>
            </a:blipFill>
          </p:spPr>
          <p:txBody>
            <a:bodyPr/>
            <a:lstStyle/>
            <a:p>
              <a:endParaRPr lang="en-EC"/>
            </a:p>
          </p:txBody>
        </p:sp>
      </p:grpSp>
      <p:sp>
        <p:nvSpPr>
          <p:cNvPr id="7" name="AutoShape 7"/>
          <p:cNvSpPr/>
          <p:nvPr/>
        </p:nvSpPr>
        <p:spPr>
          <a:xfrm flipV="1">
            <a:off x="10305829" y="2763041"/>
            <a:ext cx="5600451" cy="42862"/>
          </a:xfrm>
          <a:prstGeom prst="line">
            <a:avLst/>
          </a:prstGeom>
          <a:ln w="85725" cap="flat">
            <a:solidFill>
              <a:srgbClr val="36567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EC"/>
          </a:p>
        </p:txBody>
      </p:sp>
      <p:grpSp>
        <p:nvGrpSpPr>
          <p:cNvPr id="8" name="Group 8"/>
          <p:cNvGrpSpPr/>
          <p:nvPr/>
        </p:nvGrpSpPr>
        <p:grpSpPr>
          <a:xfrm rot="9902075">
            <a:off x="16254219" y="-861230"/>
            <a:ext cx="3620223" cy="3167695"/>
            <a:chOff x="0" y="0"/>
            <a:chExt cx="812800" cy="711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65679"/>
            </a:solidFill>
          </p:spPr>
          <p:txBody>
            <a:bodyPr/>
            <a:lstStyle/>
            <a:p>
              <a:endParaRPr lang="en-EC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710403" y="3149859"/>
            <a:ext cx="8906664" cy="5925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4" lvl="1" indent="-280672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2B485F"/>
                </a:solidFill>
                <a:latin typeface="Inter"/>
                <a:ea typeface="Inter"/>
                <a:cs typeface="Inter"/>
                <a:sym typeface="Inter"/>
              </a:rPr>
              <a:t>DEMOGRÁFICAS</a:t>
            </a:r>
          </a:p>
          <a:p>
            <a:pPr marL="561344" lvl="1" indent="-280672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2B485F"/>
                </a:solidFill>
                <a:latin typeface="Inter"/>
                <a:ea typeface="Inter"/>
                <a:cs typeface="Inter"/>
                <a:sym typeface="Inter"/>
              </a:rPr>
              <a:t>EDUCATIVAS </a:t>
            </a:r>
          </a:p>
          <a:p>
            <a:pPr marL="561344" lvl="1" indent="-280672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2B485F"/>
                </a:solidFill>
                <a:latin typeface="Inter"/>
                <a:ea typeface="Inter"/>
                <a:cs typeface="Inter"/>
                <a:sym typeface="Inter"/>
              </a:rPr>
              <a:t>LABORALES</a:t>
            </a:r>
          </a:p>
          <a:p>
            <a:pPr marL="561344" lvl="1" indent="-280672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2B485F"/>
                </a:solidFill>
                <a:latin typeface="Inter"/>
                <a:ea typeface="Inter"/>
                <a:cs typeface="Inter"/>
                <a:sym typeface="Inter"/>
              </a:rPr>
              <a:t>NIVEL DE EDUCACIÓN </a:t>
            </a:r>
          </a:p>
          <a:p>
            <a:pPr marL="561344" lvl="1" indent="-280672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2B485F"/>
                </a:solidFill>
                <a:latin typeface="Inter"/>
                <a:ea typeface="Inter"/>
                <a:cs typeface="Inter"/>
                <a:sym typeface="Inter"/>
              </a:rPr>
              <a:t>ÁREA DE FORMACIÓN </a:t>
            </a:r>
          </a:p>
          <a:p>
            <a:pPr marL="561344" lvl="1" indent="-280672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2B485F"/>
                </a:solidFill>
                <a:latin typeface="Inter"/>
                <a:ea typeface="Inter"/>
                <a:cs typeface="Inter"/>
                <a:sym typeface="Inter"/>
              </a:rPr>
              <a:t>GÉNERO </a:t>
            </a:r>
          </a:p>
          <a:p>
            <a:pPr marL="561344" lvl="1" indent="-280672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2B485F"/>
                </a:solidFill>
                <a:latin typeface="Inter"/>
                <a:ea typeface="Inter"/>
                <a:cs typeface="Inter"/>
                <a:sym typeface="Inter"/>
              </a:rPr>
              <a:t>CARGO </a:t>
            </a:r>
          </a:p>
          <a:p>
            <a:pPr marL="561344" lvl="1" indent="-280672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2B485F"/>
                </a:solidFill>
                <a:latin typeface="Inter"/>
                <a:ea typeface="Inter"/>
                <a:cs typeface="Inter"/>
                <a:sym typeface="Inter"/>
              </a:rPr>
              <a:t>NIVEL JERÁRQUICO </a:t>
            </a:r>
          </a:p>
          <a:p>
            <a:pPr marL="561344" lvl="1" indent="-280672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2B485F"/>
                </a:solidFill>
                <a:latin typeface="Inter"/>
                <a:ea typeface="Inter"/>
                <a:cs typeface="Inter"/>
                <a:sym typeface="Inter"/>
              </a:rPr>
              <a:t>SATISFACCIÓN LABORAL </a:t>
            </a:r>
          </a:p>
          <a:p>
            <a:pPr marL="561344" lvl="1" indent="-280672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2B485F"/>
                </a:solidFill>
                <a:latin typeface="Inter"/>
                <a:ea typeface="Inter"/>
                <a:cs typeface="Inter"/>
                <a:sym typeface="Inter"/>
              </a:rPr>
              <a:t>SATISFACCIÓN CON EL ENTORNO </a:t>
            </a:r>
          </a:p>
          <a:p>
            <a:pPr marL="561344" lvl="1" indent="-280672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2B485F"/>
                </a:solidFill>
                <a:latin typeface="Inter"/>
                <a:ea typeface="Inter"/>
                <a:cs typeface="Inter"/>
                <a:sym typeface="Inter"/>
              </a:rPr>
              <a:t>INGRESOS MENSUALES </a:t>
            </a:r>
          </a:p>
          <a:p>
            <a:pPr marL="561344" lvl="1" indent="-280672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2B485F"/>
                </a:solidFill>
                <a:latin typeface="Inter"/>
                <a:ea typeface="Inter"/>
                <a:cs typeface="Inter"/>
                <a:sym typeface="Inter"/>
              </a:rPr>
              <a:t>ANTIGÜEDAD EN LA EMPRESA </a:t>
            </a:r>
          </a:p>
          <a:p>
            <a:pPr marL="561344" lvl="1" indent="-280672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2B485F"/>
                </a:solidFill>
                <a:latin typeface="Inter"/>
                <a:ea typeface="Inter"/>
                <a:cs typeface="Inter"/>
                <a:sym typeface="Inter"/>
              </a:rPr>
              <a:t>ATTRITION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99487" y="937416"/>
            <a:ext cx="7027721" cy="182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2B485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“TALENT FLOW” </a:t>
            </a:r>
          </a:p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2B485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RECURSOS HUMANOS / PEOPLE ANALYTICS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855931" y="9503668"/>
            <a:ext cx="5761137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2B485F"/>
                </a:solidFill>
                <a:latin typeface="Inter"/>
                <a:ea typeface="Inter"/>
                <a:cs typeface="Inter"/>
                <a:sym typeface="Inter"/>
              </a:rPr>
              <a:t>1470 EMPLEADOS Y 35 COLUMNAS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085684" y="0"/>
            <a:ext cx="5202316" cy="10453668"/>
            <a:chOff x="0" y="0"/>
            <a:chExt cx="1370157" cy="2753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0157" cy="2753229"/>
            </a:xfrm>
            <a:custGeom>
              <a:avLst/>
              <a:gdLst/>
              <a:ahLst/>
              <a:cxnLst/>
              <a:rect l="l" t="t" r="r" b="b"/>
              <a:pathLst>
                <a:path w="1370157" h="2753229">
                  <a:moveTo>
                    <a:pt x="0" y="0"/>
                  </a:moveTo>
                  <a:lnTo>
                    <a:pt x="1370157" y="0"/>
                  </a:lnTo>
                  <a:lnTo>
                    <a:pt x="1370157" y="2753229"/>
                  </a:lnTo>
                  <a:lnTo>
                    <a:pt x="0" y="2753229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en-EC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70157" cy="28008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84845" y="3277169"/>
            <a:ext cx="8170736" cy="5885881"/>
          </a:xfrm>
          <a:custGeom>
            <a:avLst/>
            <a:gdLst/>
            <a:ahLst/>
            <a:cxnLst/>
            <a:rect l="l" t="t" r="r" b="b"/>
            <a:pathLst>
              <a:path w="8170736" h="5885881">
                <a:moveTo>
                  <a:pt x="0" y="0"/>
                </a:moveTo>
                <a:lnTo>
                  <a:pt x="8170736" y="0"/>
                </a:lnTo>
                <a:lnTo>
                  <a:pt x="8170736" y="5885881"/>
                </a:lnTo>
                <a:lnTo>
                  <a:pt x="0" y="58858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607" b="-2417"/>
            </a:stretch>
          </a:blipFill>
        </p:spPr>
        <p:txBody>
          <a:bodyPr/>
          <a:lstStyle/>
          <a:p>
            <a:endParaRPr lang="en-EC"/>
          </a:p>
        </p:txBody>
      </p:sp>
      <p:sp>
        <p:nvSpPr>
          <p:cNvPr id="6" name="Freeform 6"/>
          <p:cNvSpPr/>
          <p:nvPr/>
        </p:nvSpPr>
        <p:spPr>
          <a:xfrm>
            <a:off x="9969204" y="3267644"/>
            <a:ext cx="7290096" cy="5885881"/>
          </a:xfrm>
          <a:custGeom>
            <a:avLst/>
            <a:gdLst/>
            <a:ahLst/>
            <a:cxnLst/>
            <a:rect l="l" t="t" r="r" b="b"/>
            <a:pathLst>
              <a:path w="7290096" h="5885881">
                <a:moveTo>
                  <a:pt x="0" y="0"/>
                </a:moveTo>
                <a:lnTo>
                  <a:pt x="7290096" y="0"/>
                </a:lnTo>
                <a:lnTo>
                  <a:pt x="7290096" y="5885881"/>
                </a:lnTo>
                <a:lnTo>
                  <a:pt x="0" y="58858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6" b="-386"/>
            </a:stretch>
          </a:blipFill>
        </p:spPr>
        <p:txBody>
          <a:bodyPr/>
          <a:lstStyle/>
          <a:p>
            <a:endParaRPr lang="en-EC"/>
          </a:p>
        </p:txBody>
      </p:sp>
      <p:sp>
        <p:nvSpPr>
          <p:cNvPr id="7" name="TextBox 7"/>
          <p:cNvSpPr txBox="1"/>
          <p:nvPr/>
        </p:nvSpPr>
        <p:spPr>
          <a:xfrm>
            <a:off x="195678" y="686042"/>
            <a:ext cx="12694328" cy="2219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2671" lvl="1" indent="-486335" algn="l">
              <a:lnSpc>
                <a:spcPts val="5856"/>
              </a:lnSpc>
              <a:buAutoNum type="arabicPeriod"/>
            </a:pPr>
            <a:r>
              <a:rPr lang="en-US" sz="4505" spc="108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¿Qué cifras o variables diferencian a empleados que renuncian y los que permanecen?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5678" y="9210675"/>
            <a:ext cx="12890006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365679"/>
                </a:solidFill>
                <a:latin typeface="Inter"/>
                <a:ea typeface="Inter"/>
                <a:cs typeface="Inter"/>
                <a:sym typeface="Inter"/>
              </a:rPr>
              <a:t>RENUNCIAN TIENDEN A SER MÁS JÓVENES Y CON MENOS AÑOS DE EXPERIENCIA.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085684" y="0"/>
            <a:ext cx="5202316" cy="10453668"/>
            <a:chOff x="0" y="0"/>
            <a:chExt cx="1370157" cy="2753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0157" cy="2753229"/>
            </a:xfrm>
            <a:custGeom>
              <a:avLst/>
              <a:gdLst/>
              <a:ahLst/>
              <a:cxnLst/>
              <a:rect l="l" t="t" r="r" b="b"/>
              <a:pathLst>
                <a:path w="1370157" h="2753229">
                  <a:moveTo>
                    <a:pt x="0" y="0"/>
                  </a:moveTo>
                  <a:lnTo>
                    <a:pt x="1370157" y="0"/>
                  </a:lnTo>
                  <a:lnTo>
                    <a:pt x="1370157" y="2753229"/>
                  </a:lnTo>
                  <a:lnTo>
                    <a:pt x="0" y="2753229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en-EC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70157" cy="28008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35077" y="258430"/>
            <a:ext cx="6006248" cy="4968404"/>
          </a:xfrm>
          <a:custGeom>
            <a:avLst/>
            <a:gdLst/>
            <a:ahLst/>
            <a:cxnLst/>
            <a:rect l="l" t="t" r="r" b="b"/>
            <a:pathLst>
              <a:path w="6006248" h="4968404">
                <a:moveTo>
                  <a:pt x="0" y="0"/>
                </a:moveTo>
                <a:lnTo>
                  <a:pt x="6006248" y="0"/>
                </a:lnTo>
                <a:lnTo>
                  <a:pt x="6006248" y="4968404"/>
                </a:lnTo>
                <a:lnTo>
                  <a:pt x="0" y="4968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EC"/>
          </a:p>
        </p:txBody>
      </p:sp>
      <p:sp>
        <p:nvSpPr>
          <p:cNvPr id="6" name="Freeform 6"/>
          <p:cNvSpPr/>
          <p:nvPr/>
        </p:nvSpPr>
        <p:spPr>
          <a:xfrm>
            <a:off x="8122088" y="175096"/>
            <a:ext cx="6074953" cy="4968404"/>
          </a:xfrm>
          <a:custGeom>
            <a:avLst/>
            <a:gdLst/>
            <a:ahLst/>
            <a:cxnLst/>
            <a:rect l="l" t="t" r="r" b="b"/>
            <a:pathLst>
              <a:path w="6074953" h="4968404">
                <a:moveTo>
                  <a:pt x="0" y="0"/>
                </a:moveTo>
                <a:lnTo>
                  <a:pt x="6074953" y="0"/>
                </a:lnTo>
                <a:lnTo>
                  <a:pt x="6074953" y="4968404"/>
                </a:lnTo>
                <a:lnTo>
                  <a:pt x="0" y="49684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EC"/>
          </a:p>
        </p:txBody>
      </p:sp>
      <p:sp>
        <p:nvSpPr>
          <p:cNvPr id="7" name="Freeform 7"/>
          <p:cNvSpPr/>
          <p:nvPr/>
        </p:nvSpPr>
        <p:spPr>
          <a:xfrm>
            <a:off x="3960395" y="5143500"/>
            <a:ext cx="6116953" cy="5046768"/>
          </a:xfrm>
          <a:custGeom>
            <a:avLst/>
            <a:gdLst/>
            <a:ahLst/>
            <a:cxnLst/>
            <a:rect l="l" t="t" r="r" b="b"/>
            <a:pathLst>
              <a:path w="6116953" h="5046768">
                <a:moveTo>
                  <a:pt x="0" y="0"/>
                </a:moveTo>
                <a:lnTo>
                  <a:pt x="6116953" y="0"/>
                </a:lnTo>
                <a:lnTo>
                  <a:pt x="6116953" y="5046768"/>
                </a:lnTo>
                <a:lnTo>
                  <a:pt x="0" y="50467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EC"/>
          </a:p>
        </p:txBody>
      </p:sp>
      <p:sp>
        <p:nvSpPr>
          <p:cNvPr id="8" name="TextBox 8"/>
          <p:cNvSpPr txBox="1"/>
          <p:nvPr/>
        </p:nvSpPr>
        <p:spPr>
          <a:xfrm>
            <a:off x="13429348" y="6509279"/>
            <a:ext cx="4514987" cy="2267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4" lvl="1" indent="-280672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QUIENES VIVEN MÁS LEJOS MUESTRAN MAYOR PROBABILIDAD DE RENUNCIA.</a:t>
            </a:r>
          </a:p>
          <a:p>
            <a:pPr marL="561344" lvl="1" indent="-280672" algn="l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ROTACIÓN TEMPRANA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085684" y="0"/>
            <a:ext cx="5202316" cy="10453668"/>
            <a:chOff x="0" y="0"/>
            <a:chExt cx="1370157" cy="2753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0157" cy="2753229"/>
            </a:xfrm>
            <a:custGeom>
              <a:avLst/>
              <a:gdLst/>
              <a:ahLst/>
              <a:cxnLst/>
              <a:rect l="l" t="t" r="r" b="b"/>
              <a:pathLst>
                <a:path w="1370157" h="2753229">
                  <a:moveTo>
                    <a:pt x="0" y="0"/>
                  </a:moveTo>
                  <a:lnTo>
                    <a:pt x="1370157" y="0"/>
                  </a:lnTo>
                  <a:lnTo>
                    <a:pt x="1370157" y="2753229"/>
                  </a:lnTo>
                  <a:lnTo>
                    <a:pt x="0" y="2753229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en-EC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70157" cy="28008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04175" y="344701"/>
            <a:ext cx="6504886" cy="5180883"/>
          </a:xfrm>
          <a:custGeom>
            <a:avLst/>
            <a:gdLst/>
            <a:ahLst/>
            <a:cxnLst/>
            <a:rect l="l" t="t" r="r" b="b"/>
            <a:pathLst>
              <a:path w="6504886" h="5180883">
                <a:moveTo>
                  <a:pt x="0" y="0"/>
                </a:moveTo>
                <a:lnTo>
                  <a:pt x="6504886" y="0"/>
                </a:lnTo>
                <a:lnTo>
                  <a:pt x="6504886" y="5180883"/>
                </a:lnTo>
                <a:lnTo>
                  <a:pt x="0" y="51808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EC"/>
          </a:p>
        </p:txBody>
      </p:sp>
      <p:sp>
        <p:nvSpPr>
          <p:cNvPr id="6" name="Freeform 6"/>
          <p:cNvSpPr/>
          <p:nvPr/>
        </p:nvSpPr>
        <p:spPr>
          <a:xfrm>
            <a:off x="9488063" y="344701"/>
            <a:ext cx="6198779" cy="4928084"/>
          </a:xfrm>
          <a:custGeom>
            <a:avLst/>
            <a:gdLst/>
            <a:ahLst/>
            <a:cxnLst/>
            <a:rect l="l" t="t" r="r" b="b"/>
            <a:pathLst>
              <a:path w="6198779" h="4928084">
                <a:moveTo>
                  <a:pt x="0" y="0"/>
                </a:moveTo>
                <a:lnTo>
                  <a:pt x="6198779" y="0"/>
                </a:lnTo>
                <a:lnTo>
                  <a:pt x="6198779" y="4928085"/>
                </a:lnTo>
                <a:lnTo>
                  <a:pt x="0" y="49280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EC"/>
          </a:p>
        </p:txBody>
      </p:sp>
      <p:sp>
        <p:nvSpPr>
          <p:cNvPr id="7" name="Freeform 7"/>
          <p:cNvSpPr/>
          <p:nvPr/>
        </p:nvSpPr>
        <p:spPr>
          <a:xfrm>
            <a:off x="5631006" y="5394074"/>
            <a:ext cx="6151900" cy="4845301"/>
          </a:xfrm>
          <a:custGeom>
            <a:avLst/>
            <a:gdLst/>
            <a:ahLst/>
            <a:cxnLst/>
            <a:rect l="l" t="t" r="r" b="b"/>
            <a:pathLst>
              <a:path w="6151900" h="4845301">
                <a:moveTo>
                  <a:pt x="0" y="0"/>
                </a:moveTo>
                <a:lnTo>
                  <a:pt x="6151900" y="0"/>
                </a:lnTo>
                <a:lnTo>
                  <a:pt x="6151900" y="4845301"/>
                </a:lnTo>
                <a:lnTo>
                  <a:pt x="0" y="48453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EC"/>
          </a:p>
        </p:txBody>
      </p:sp>
      <p:sp>
        <p:nvSpPr>
          <p:cNvPr id="8" name="TextBox 8"/>
          <p:cNvSpPr txBox="1"/>
          <p:nvPr/>
        </p:nvSpPr>
        <p:spPr>
          <a:xfrm>
            <a:off x="1275070" y="6201920"/>
            <a:ext cx="3967056" cy="3181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4" lvl="1" indent="-280672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MENOR INVOLUCRAMIENTO</a:t>
            </a:r>
          </a:p>
          <a:p>
            <a:pPr marL="561344" lvl="1" indent="-280672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NIVELES BAJOS DE SATISFACCIÓN DE RELACIONES SUELEN TENER MÁS RENUNCIAS.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5903264" y="-4662860"/>
            <a:ext cx="6481473" cy="18288000"/>
            <a:chOff x="0" y="0"/>
            <a:chExt cx="1707055" cy="48165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7055" cy="4816592"/>
            </a:xfrm>
            <a:custGeom>
              <a:avLst/>
              <a:gdLst/>
              <a:ahLst/>
              <a:cxnLst/>
              <a:rect l="l" t="t" r="r" b="b"/>
              <a:pathLst>
                <a:path w="1707055" h="4816592">
                  <a:moveTo>
                    <a:pt x="0" y="0"/>
                  </a:moveTo>
                  <a:lnTo>
                    <a:pt x="1707055" y="0"/>
                  </a:lnTo>
                  <a:lnTo>
                    <a:pt x="1707055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en-EC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07055" cy="486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7200900"/>
            <a:ext cx="9144000" cy="3086100"/>
            <a:chOff x="0" y="0"/>
            <a:chExt cx="2408296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08296" cy="812800"/>
            </a:xfrm>
            <a:custGeom>
              <a:avLst/>
              <a:gdLst/>
              <a:ahLst/>
              <a:cxnLst/>
              <a:rect l="l" t="t" r="r" b="b"/>
              <a:pathLst>
                <a:path w="2408296" h="812800">
                  <a:moveTo>
                    <a:pt x="0" y="0"/>
                  </a:moveTo>
                  <a:lnTo>
                    <a:pt x="2408296" y="0"/>
                  </a:lnTo>
                  <a:lnTo>
                    <a:pt x="240829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en-EC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408296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423284" y="1102291"/>
            <a:ext cx="9389425" cy="0"/>
          </a:xfrm>
          <a:prstGeom prst="line">
            <a:avLst/>
          </a:prstGeom>
          <a:ln w="85725" cap="flat">
            <a:solidFill>
              <a:srgbClr val="36567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EC"/>
          </a:p>
        </p:txBody>
      </p:sp>
      <p:sp>
        <p:nvSpPr>
          <p:cNvPr id="9" name="Freeform 9"/>
          <p:cNvSpPr/>
          <p:nvPr/>
        </p:nvSpPr>
        <p:spPr>
          <a:xfrm>
            <a:off x="415405" y="1485226"/>
            <a:ext cx="17457189" cy="6000909"/>
          </a:xfrm>
          <a:custGeom>
            <a:avLst/>
            <a:gdLst/>
            <a:ahLst/>
            <a:cxnLst/>
            <a:rect l="l" t="t" r="r" b="b"/>
            <a:pathLst>
              <a:path w="17457189" h="6000909">
                <a:moveTo>
                  <a:pt x="0" y="0"/>
                </a:moveTo>
                <a:lnTo>
                  <a:pt x="17457190" y="0"/>
                </a:lnTo>
                <a:lnTo>
                  <a:pt x="17457190" y="6000909"/>
                </a:lnTo>
                <a:lnTo>
                  <a:pt x="0" y="60009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EC"/>
          </a:p>
        </p:txBody>
      </p:sp>
      <p:sp>
        <p:nvSpPr>
          <p:cNvPr id="10" name="TextBox 10"/>
          <p:cNvSpPr txBox="1"/>
          <p:nvPr/>
        </p:nvSpPr>
        <p:spPr>
          <a:xfrm>
            <a:off x="315347" y="288857"/>
            <a:ext cx="17790656" cy="680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4200" spc="100">
                <a:solidFill>
                  <a:srgbClr val="2B485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2. ¿La rotación es mayor en ciertos cargos, áreas o salarios?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12709" y="8591550"/>
            <a:ext cx="7045089" cy="1015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6" lvl="1" indent="-237493" algn="l">
              <a:lnSpc>
                <a:spcPts val="4246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Emplear un plan enfocado en estas áreas.</a:t>
            </a:r>
          </a:p>
          <a:p>
            <a:pPr marL="474986" lvl="1" indent="-237493" algn="l">
              <a:lnSpc>
                <a:spcPts val="4246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Evaluar las condiciones laborales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8534" y="8764523"/>
            <a:ext cx="7090795" cy="1153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Se observa con más fuerza en los rangos salariales bajos y, proporcionalmente, en el área de Sales.</a:t>
            </a:r>
          </a:p>
          <a:p>
            <a:pPr algn="l">
              <a:lnSpc>
                <a:spcPts val="3080"/>
              </a:lnSpc>
            </a:pPr>
            <a:endParaRPr lang="en-US" sz="2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18534" y="7829550"/>
            <a:ext cx="295587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CONCLUSIÓN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12709" y="7829550"/>
            <a:ext cx="704508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RECOMENDACIÓN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781</Words>
  <Application>Microsoft Macintosh PowerPoint</Application>
  <PresentationFormat>Custom</PresentationFormat>
  <Paragraphs>100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Inter</vt:lpstr>
      <vt:lpstr>League Spartan</vt:lpstr>
      <vt:lpstr>Arial</vt:lpstr>
      <vt:lpstr>Inter Bold</vt:lpstr>
      <vt:lpstr>Open Sans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TalentFlow</dc:title>
  <cp:lastModifiedBy>Jose  Morales</cp:lastModifiedBy>
  <cp:revision>4</cp:revision>
  <dcterms:created xsi:type="dcterms:W3CDTF">2006-08-16T00:00:00Z</dcterms:created>
  <dcterms:modified xsi:type="dcterms:W3CDTF">2025-11-15T12:25:49Z</dcterms:modified>
  <dc:identifier>DAG4ou-QrF4</dc:identifier>
</cp:coreProperties>
</file>